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52" r:id="rId1"/>
  </p:sldMasterIdLst>
  <p:notesMasterIdLst>
    <p:notesMasterId r:id="rId35"/>
  </p:notesMasterIdLst>
  <p:sldIdLst>
    <p:sldId id="256" r:id="rId2"/>
    <p:sldId id="257" r:id="rId3"/>
    <p:sldId id="258" r:id="rId4"/>
    <p:sldId id="259" r:id="rId5"/>
    <p:sldId id="261" r:id="rId6"/>
    <p:sldId id="262" r:id="rId7"/>
    <p:sldId id="263" r:id="rId8"/>
    <p:sldId id="264" r:id="rId9"/>
    <p:sldId id="327" r:id="rId10"/>
    <p:sldId id="266" r:id="rId11"/>
    <p:sldId id="265" r:id="rId12"/>
    <p:sldId id="267" r:id="rId13"/>
    <p:sldId id="268" r:id="rId14"/>
    <p:sldId id="270" r:id="rId15"/>
    <p:sldId id="326" r:id="rId16"/>
    <p:sldId id="271" r:id="rId17"/>
    <p:sldId id="272" r:id="rId18"/>
    <p:sldId id="323" r:id="rId19"/>
    <p:sldId id="282" r:id="rId20"/>
    <p:sldId id="275" r:id="rId21"/>
    <p:sldId id="316" r:id="rId22"/>
    <p:sldId id="321" r:id="rId23"/>
    <p:sldId id="322" r:id="rId24"/>
    <p:sldId id="317" r:id="rId25"/>
    <p:sldId id="318" r:id="rId26"/>
    <p:sldId id="320" r:id="rId27"/>
    <p:sldId id="284" r:id="rId28"/>
    <p:sldId id="285" r:id="rId29"/>
    <p:sldId id="294" r:id="rId30"/>
    <p:sldId id="324" r:id="rId31"/>
    <p:sldId id="325" r:id="rId32"/>
    <p:sldId id="287" r:id="rId33"/>
    <p:sldId id="283" r:id="rId3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367"/>
    <p:restoredTop sz="86122"/>
  </p:normalViewPr>
  <p:slideViewPr>
    <p:cSldViewPr snapToGrid="0">
      <p:cViewPr varScale="1">
        <p:scale>
          <a:sx n="109" d="100"/>
          <a:sy n="109" d="100"/>
        </p:scale>
        <p:origin x="1112"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CBB8A52-8AC5-C74C-97FB-632C448F3674}" type="datetimeFigureOut">
              <a:rPr lang="en-US" smtClean="0"/>
              <a:t>1/16/24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666506D-5C9B-294C-B2AE-15ACE8B5B9F7}" type="slidenum">
              <a:rPr lang="en-US" smtClean="0"/>
              <a:t>‹#›</a:t>
            </a:fld>
            <a:endParaRPr lang="en-US"/>
          </a:p>
        </p:txBody>
      </p:sp>
    </p:spTree>
    <p:extLst>
      <p:ext uri="{BB962C8B-B14F-4D97-AF65-F5344CB8AC3E}">
        <p14:creationId xmlns:p14="http://schemas.microsoft.com/office/powerpoint/2010/main" val="19371614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666506D-5C9B-294C-B2AE-15ACE8B5B9F7}" type="slidenum">
              <a:rPr lang="en-US" smtClean="0"/>
              <a:t>14</a:t>
            </a:fld>
            <a:endParaRPr lang="en-US"/>
          </a:p>
        </p:txBody>
      </p:sp>
    </p:spTree>
    <p:extLst>
      <p:ext uri="{BB962C8B-B14F-4D97-AF65-F5344CB8AC3E}">
        <p14:creationId xmlns:p14="http://schemas.microsoft.com/office/powerpoint/2010/main" val="23714286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Those highly trained people were mostly women! </a:t>
            </a:r>
          </a:p>
          <a:p>
            <a:pPr marL="171450" indent="-171450">
              <a:buFont typeface="Arial" panose="020B0604020202020204" pitchFamily="34" charset="0"/>
              <a:buChar char="•"/>
            </a:pPr>
            <a:r>
              <a:rPr lang="en-US" dirty="0"/>
              <a:t>It was seen as natural that they would be the ones to tell computers what to do once we had them </a:t>
            </a:r>
          </a:p>
          <a:p>
            <a:pPr marL="171450" indent="-171450">
              <a:buFont typeface="Arial" panose="020B0604020202020204" pitchFamily="34" charset="0"/>
              <a:buChar char="•"/>
            </a:pPr>
            <a:r>
              <a:rPr lang="en-US" dirty="0"/>
              <a:t>Why did Women fall out of coding?</a:t>
            </a:r>
          </a:p>
          <a:p>
            <a:pPr marL="628650" lvl="1" indent="-171450">
              <a:buFont typeface="Arial" panose="020B0604020202020204" pitchFamily="34" charset="0"/>
              <a:buChar char="•"/>
            </a:pPr>
            <a:r>
              <a:rPr lang="en-US" dirty="0"/>
              <a:t>At a certain point it was split between women and men, then colleges started offering CS </a:t>
            </a:r>
          </a:p>
          <a:p>
            <a:pPr marL="628650" lvl="1" indent="-171450">
              <a:buFont typeface="Arial" panose="020B0604020202020204" pitchFamily="34" charset="0"/>
              <a:buChar char="•"/>
            </a:pPr>
            <a:r>
              <a:rPr lang="en-US" dirty="0"/>
              <a:t>Boys were often exposed to and encouraged to do CS at home, girls were not </a:t>
            </a:r>
          </a:p>
          <a:p>
            <a:pPr marL="628650" lvl="1" indent="-171450">
              <a:buFont typeface="Arial" panose="020B0604020202020204" pitchFamily="34" charset="0"/>
              <a:buChar char="•"/>
            </a:pPr>
            <a:r>
              <a:rPr lang="en-US" dirty="0"/>
              <a:t>Academia is sexist and women were not treated well in college or as likely to go to college</a:t>
            </a:r>
          </a:p>
          <a:p>
            <a:pPr marL="628650" lvl="1" indent="-171450">
              <a:buFont typeface="Arial" panose="020B0604020202020204" pitchFamily="34" charset="0"/>
              <a:buChar char="•"/>
            </a:pPr>
            <a:r>
              <a:rPr lang="en-US" dirty="0"/>
              <a:t>As coding became more popular, courses got too full and ”weed out” classes became a thing </a:t>
            </a:r>
          </a:p>
          <a:p>
            <a:pPr marL="628650" lvl="1" indent="-171450">
              <a:buFont typeface="Arial" panose="020B0604020202020204" pitchFamily="34" charset="0"/>
              <a:buChar char="•"/>
            </a:pPr>
            <a:r>
              <a:rPr lang="en-US" dirty="0"/>
              <a:t>”Weed out” class success is largely dependent on prior exposure to coding, not aptitude, so boys tended to do better </a:t>
            </a:r>
          </a:p>
          <a:p>
            <a:pPr marL="628650" lvl="1" indent="-171450">
              <a:buFont typeface="Arial" panose="020B0604020202020204" pitchFamily="34" charset="0"/>
              <a:buChar char="•"/>
            </a:pPr>
            <a:r>
              <a:rPr lang="en-US" dirty="0"/>
              <a:t>This led to a culture shift, that was backed up by popular culture portrayals of CS (ex. movies) </a:t>
            </a:r>
          </a:p>
          <a:p>
            <a:pPr marL="628650" lvl="1" indent="-171450">
              <a:buFont typeface="Arial" panose="020B0604020202020204" pitchFamily="34" charset="0"/>
              <a:buChar char="•"/>
            </a:pPr>
            <a:r>
              <a:rPr lang="en-US" dirty="0"/>
              <a:t>Eventually the culture became engrained, hostile to women and other minoritized groups, and we’re still working to make it better today</a:t>
            </a:r>
          </a:p>
        </p:txBody>
      </p:sp>
      <p:sp>
        <p:nvSpPr>
          <p:cNvPr id="4" name="Slide Number Placeholder 3"/>
          <p:cNvSpPr>
            <a:spLocks noGrp="1"/>
          </p:cNvSpPr>
          <p:nvPr>
            <p:ph type="sldNum" sz="quarter" idx="10"/>
          </p:nvPr>
        </p:nvSpPr>
        <p:spPr/>
        <p:txBody>
          <a:bodyPr/>
          <a:lstStyle/>
          <a:p>
            <a:fld id="{77F12483-E947-6F4E-A75E-B2E677827779}" type="slidenum">
              <a:rPr lang="en-US" smtClean="0"/>
              <a:t>25</a:t>
            </a:fld>
            <a:endParaRPr lang="en-US"/>
          </a:p>
        </p:txBody>
      </p:sp>
    </p:spTree>
    <p:extLst>
      <p:ext uri="{BB962C8B-B14F-4D97-AF65-F5344CB8AC3E}">
        <p14:creationId xmlns:p14="http://schemas.microsoft.com/office/powerpoint/2010/main" val="42422024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Programmers are people who write the map or instructions that tell computers what to do</a:t>
            </a:r>
          </a:p>
          <a:p>
            <a:pPr marL="171450" indent="-171450">
              <a:buFont typeface="Arial" panose="020B0604020202020204" pitchFamily="34" charset="0"/>
              <a:buChar char="•"/>
            </a:pPr>
            <a:r>
              <a:rPr lang="en-US" dirty="0"/>
              <a:t>In other words, they</a:t>
            </a:r>
          </a:p>
        </p:txBody>
      </p:sp>
      <p:sp>
        <p:nvSpPr>
          <p:cNvPr id="4" name="Slide Number Placeholder 3"/>
          <p:cNvSpPr>
            <a:spLocks noGrp="1"/>
          </p:cNvSpPr>
          <p:nvPr>
            <p:ph type="sldNum" sz="quarter" idx="10"/>
          </p:nvPr>
        </p:nvSpPr>
        <p:spPr/>
        <p:txBody>
          <a:bodyPr/>
          <a:lstStyle/>
          <a:p>
            <a:fld id="{77F12483-E947-6F4E-A75E-B2E677827779}" type="slidenum">
              <a:rPr lang="en-US" smtClean="0"/>
              <a:t>26</a:t>
            </a:fld>
            <a:endParaRPr lang="en-US"/>
          </a:p>
        </p:txBody>
      </p:sp>
    </p:spTree>
    <p:extLst>
      <p:ext uri="{BB962C8B-B14F-4D97-AF65-F5344CB8AC3E}">
        <p14:creationId xmlns:p14="http://schemas.microsoft.com/office/powerpoint/2010/main" val="35544498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To explore this idea more concretely,</a:t>
            </a:r>
            <a:r>
              <a:rPr lang="en-US" baseline="0" dirty="0"/>
              <a:t> let’s look at an example.</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Everyone</a:t>
            </a:r>
            <a:r>
              <a:rPr lang="en-US" baseline="0" dirty="0"/>
              <a:t> find a partner, and take a tractor.</a:t>
            </a:r>
            <a:endParaRPr lang="en-US" dirty="0"/>
          </a:p>
        </p:txBody>
      </p:sp>
      <p:sp>
        <p:nvSpPr>
          <p:cNvPr id="4" name="Slide Number Placeholder 3"/>
          <p:cNvSpPr>
            <a:spLocks noGrp="1"/>
          </p:cNvSpPr>
          <p:nvPr>
            <p:ph type="sldNum" sz="quarter" idx="10"/>
          </p:nvPr>
        </p:nvSpPr>
        <p:spPr/>
        <p:txBody>
          <a:bodyPr/>
          <a:lstStyle/>
          <a:p>
            <a:fld id="{991D7D51-25E3-014D-9E69-3E09100025C6}" type="slidenum">
              <a:rPr lang="en-US" smtClean="0"/>
              <a:t>27</a:t>
            </a:fld>
            <a:endParaRPr lang="en-US"/>
          </a:p>
        </p:txBody>
      </p:sp>
    </p:spTree>
    <p:extLst>
      <p:ext uri="{BB962C8B-B14F-4D97-AF65-F5344CB8AC3E}">
        <p14:creationId xmlns:p14="http://schemas.microsoft.com/office/powerpoint/2010/main" val="15111181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This is Tango the tractor. Tango knows two operations: she can drive forward 10 feet, and she can turn 90 degrees to the right.</a:t>
            </a:r>
          </a:p>
        </p:txBody>
      </p:sp>
      <p:sp>
        <p:nvSpPr>
          <p:cNvPr id="4" name="Slide Number Placeholder 3"/>
          <p:cNvSpPr>
            <a:spLocks noGrp="1"/>
          </p:cNvSpPr>
          <p:nvPr>
            <p:ph type="sldNum" sz="quarter" idx="10"/>
          </p:nvPr>
        </p:nvSpPr>
        <p:spPr/>
        <p:txBody>
          <a:bodyPr/>
          <a:lstStyle/>
          <a:p>
            <a:fld id="{991D7D51-25E3-014D-9E69-3E09100025C6}" type="slidenum">
              <a:rPr lang="en-US" smtClean="0"/>
              <a:t>28</a:t>
            </a:fld>
            <a:endParaRPr lang="en-US"/>
          </a:p>
        </p:txBody>
      </p:sp>
    </p:spTree>
    <p:extLst>
      <p:ext uri="{BB962C8B-B14F-4D97-AF65-F5344CB8AC3E}">
        <p14:creationId xmlns:p14="http://schemas.microsoft.com/office/powerpoint/2010/main" val="18537509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991D7D51-25E3-014D-9E69-3E09100025C6}" type="slidenum">
              <a:rPr lang="en-US" smtClean="0"/>
              <a:t>29</a:t>
            </a:fld>
            <a:endParaRPr lang="en-US"/>
          </a:p>
        </p:txBody>
      </p:sp>
    </p:spTree>
    <p:extLst>
      <p:ext uri="{BB962C8B-B14F-4D97-AF65-F5344CB8AC3E}">
        <p14:creationId xmlns:p14="http://schemas.microsoft.com/office/powerpoint/2010/main" val="17776447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991D7D51-25E3-014D-9E69-3E09100025C6}" type="slidenum">
              <a:rPr lang="en-US" smtClean="0"/>
              <a:t>30</a:t>
            </a:fld>
            <a:endParaRPr lang="en-US"/>
          </a:p>
        </p:txBody>
      </p:sp>
    </p:spTree>
    <p:extLst>
      <p:ext uri="{BB962C8B-B14F-4D97-AF65-F5344CB8AC3E}">
        <p14:creationId xmlns:p14="http://schemas.microsoft.com/office/powerpoint/2010/main" val="8399371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991D7D51-25E3-014D-9E69-3E09100025C6}" type="slidenum">
              <a:rPr lang="en-US" smtClean="0"/>
              <a:t>31</a:t>
            </a:fld>
            <a:endParaRPr lang="en-US"/>
          </a:p>
        </p:txBody>
      </p:sp>
    </p:spTree>
    <p:extLst>
      <p:ext uri="{BB962C8B-B14F-4D97-AF65-F5344CB8AC3E}">
        <p14:creationId xmlns:p14="http://schemas.microsoft.com/office/powerpoint/2010/main" val="42134179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Even though this example was a little silly, it illustrates many of the themes that today typify theoretical computer science. You have some well-defined set of allowed operations. Using those operations, you build all sorts of beautiful and complex structures—often reusing structures you previously built to build even more complex ones. But then certain kinds of structures, it seems you can’t build. And at that point, you have to engage in </a:t>
            </a:r>
            <a:r>
              <a:rPr lang="en-US" dirty="0" err="1"/>
              <a:t>metareasoning</a:t>
            </a:r>
            <a:r>
              <a:rPr lang="en-US" dirty="0"/>
              <a:t>. You have to step back from the rules themselves, and ask yourself, what are these rules really doing? Is there some fundamental reason why these rules are never going to get us what we want?</a:t>
            </a:r>
          </a:p>
        </p:txBody>
      </p:sp>
      <p:sp>
        <p:nvSpPr>
          <p:cNvPr id="4" name="Slide Number Placeholder 3"/>
          <p:cNvSpPr>
            <a:spLocks noGrp="1"/>
          </p:cNvSpPr>
          <p:nvPr>
            <p:ph type="sldNum" sz="quarter" idx="10"/>
          </p:nvPr>
        </p:nvSpPr>
        <p:spPr/>
        <p:txBody>
          <a:bodyPr/>
          <a:lstStyle/>
          <a:p>
            <a:fld id="{991D7D51-25E3-014D-9E69-3E09100025C6}" type="slidenum">
              <a:rPr lang="en-US" smtClean="0"/>
              <a:t>32</a:t>
            </a:fld>
            <a:endParaRPr lang="en-US"/>
          </a:p>
        </p:txBody>
      </p:sp>
    </p:spTree>
    <p:extLst>
      <p:ext uri="{BB962C8B-B14F-4D97-AF65-F5344CB8AC3E}">
        <p14:creationId xmlns:p14="http://schemas.microsoft.com/office/powerpoint/2010/main" val="18970103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F12483-E947-6F4E-A75E-B2E677827779}" type="slidenum">
              <a:rPr lang="en-US" smtClean="0"/>
              <a:t>17</a:t>
            </a:fld>
            <a:endParaRPr lang="en-US"/>
          </a:p>
        </p:txBody>
      </p:sp>
    </p:spTree>
    <p:extLst>
      <p:ext uri="{BB962C8B-B14F-4D97-AF65-F5344CB8AC3E}">
        <p14:creationId xmlns:p14="http://schemas.microsoft.com/office/powerpoint/2010/main" val="17179425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F12483-E947-6F4E-A75E-B2E677827779}" type="slidenum">
              <a:rPr lang="en-US" smtClean="0"/>
              <a:t>18</a:t>
            </a:fld>
            <a:endParaRPr lang="en-US"/>
          </a:p>
        </p:txBody>
      </p:sp>
    </p:spTree>
    <p:extLst>
      <p:ext uri="{BB962C8B-B14F-4D97-AF65-F5344CB8AC3E}">
        <p14:creationId xmlns:p14="http://schemas.microsoft.com/office/powerpoint/2010/main" val="9630047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9250" lvl="0" indent="-171450">
              <a:buFont typeface="Arial" charset="0"/>
              <a:buChar char="•"/>
            </a:pPr>
            <a:r>
              <a:rPr lang="en-US" altLang="en-US" dirty="0"/>
              <a:t>note this definition does not include the word “computer”</a:t>
            </a:r>
          </a:p>
          <a:p>
            <a:pPr marL="349250" lvl="0" indent="-171450">
              <a:buFont typeface="Arial" charset="0"/>
              <a:buChar char="•"/>
            </a:pPr>
            <a:r>
              <a:rPr lang="en-US" altLang="en-US" dirty="0"/>
              <a:t>a computation is a </a:t>
            </a:r>
            <a:r>
              <a:rPr lang="en-US" altLang="en-US" b="1" i="1" dirty="0"/>
              <a:t>process</a:t>
            </a:r>
            <a:r>
              <a:rPr lang="en-US" altLang="en-US" dirty="0"/>
              <a:t> that can be carried out by a person or a machine</a:t>
            </a:r>
          </a:p>
          <a:p>
            <a:pPr marL="349250" lvl="0" indent="-171450">
              <a:buFont typeface="Arial" charset="0"/>
              <a:buChar char="•"/>
            </a:pPr>
            <a:r>
              <a:rPr lang="en-US" altLang="en-US" dirty="0"/>
              <a:t>the same computation might be carried out using any one of a number of different technologies</a:t>
            </a:r>
          </a:p>
        </p:txBody>
      </p:sp>
      <p:sp>
        <p:nvSpPr>
          <p:cNvPr id="4" name="Slide Number Placeholder 3"/>
          <p:cNvSpPr>
            <a:spLocks noGrp="1"/>
          </p:cNvSpPr>
          <p:nvPr>
            <p:ph type="sldNum" sz="quarter" idx="10"/>
          </p:nvPr>
        </p:nvSpPr>
        <p:spPr/>
        <p:txBody>
          <a:bodyPr/>
          <a:lstStyle/>
          <a:p>
            <a:fld id="{77F12483-E947-6F4E-A75E-B2E677827779}" type="slidenum">
              <a:rPr lang="en-US" smtClean="0"/>
              <a:t>19</a:t>
            </a:fld>
            <a:endParaRPr lang="en-US"/>
          </a:p>
        </p:txBody>
      </p:sp>
    </p:spTree>
    <p:extLst>
      <p:ext uri="{BB962C8B-B14F-4D97-AF65-F5344CB8AC3E}">
        <p14:creationId xmlns:p14="http://schemas.microsoft.com/office/powerpoint/2010/main" val="16575532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Original Computers were women who did computations </a:t>
            </a:r>
          </a:p>
        </p:txBody>
      </p:sp>
      <p:sp>
        <p:nvSpPr>
          <p:cNvPr id="4" name="Slide Number Placeholder 3"/>
          <p:cNvSpPr>
            <a:spLocks noGrp="1"/>
          </p:cNvSpPr>
          <p:nvPr>
            <p:ph type="sldNum" sz="quarter" idx="10"/>
          </p:nvPr>
        </p:nvSpPr>
        <p:spPr/>
        <p:txBody>
          <a:bodyPr/>
          <a:lstStyle/>
          <a:p>
            <a:fld id="{77F12483-E947-6F4E-A75E-B2E677827779}" type="slidenum">
              <a:rPr lang="en-US" smtClean="0"/>
              <a:t>20</a:t>
            </a:fld>
            <a:endParaRPr lang="en-US"/>
          </a:p>
        </p:txBody>
      </p:sp>
    </p:spTree>
    <p:extLst>
      <p:ext uri="{BB962C8B-B14F-4D97-AF65-F5344CB8AC3E}">
        <p14:creationId xmlns:p14="http://schemas.microsoft.com/office/powerpoint/2010/main" val="276755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marR="0" lvl="0" indent="-171450" algn="l" defTabSz="914400" rtl="0" eaLnBrk="1" fontAlgn="auto" latinLnBrk="0" hangingPunct="1">
              <a:lnSpc>
                <a:spcPct val="100000"/>
              </a:lnSpc>
              <a:spcBef>
                <a:spcPts val="0"/>
              </a:spcBef>
              <a:spcAft>
                <a:spcPts val="0"/>
              </a:spcAft>
              <a:buClrTx/>
              <a:buSzTx/>
              <a:buFont typeface="Arial" charset="0"/>
              <a:buChar char="•"/>
              <a:tabLst/>
              <a:defRPr/>
            </a:pPr>
            <a:r>
              <a:rPr lang="en-US" b="0" i="0" dirty="0">
                <a:solidFill>
                  <a:srgbClr val="E8EAED"/>
                </a:solidFill>
                <a:effectLst/>
                <a:latin typeface="Google Sans"/>
              </a:rPr>
              <a:t>The ENIAC (1945) was the first electronic general-purpose digital computer; it filled a room</a:t>
            </a:r>
            <a:endParaRPr lang="en-US" altLang="en-US" dirty="0"/>
          </a:p>
          <a:p>
            <a:pPr marL="285750" marR="0" lvl="0" indent="-171450" algn="l" defTabSz="914400" rtl="0" eaLnBrk="1" fontAlgn="auto" latinLnBrk="0" hangingPunct="1">
              <a:lnSpc>
                <a:spcPct val="100000"/>
              </a:lnSpc>
              <a:spcBef>
                <a:spcPts val="0"/>
              </a:spcBef>
              <a:spcAft>
                <a:spcPts val="0"/>
              </a:spcAft>
              <a:buClrTx/>
              <a:buSzTx/>
              <a:buFont typeface="Arial" charset="0"/>
              <a:buChar char="•"/>
              <a:tabLst/>
              <a:defRPr/>
            </a:pPr>
            <a:r>
              <a:rPr lang="en-US" altLang="en-US" dirty="0"/>
              <a:t>When computers first started being widely used in the 1950s the general public viewed them as “electronic brains”</a:t>
            </a:r>
          </a:p>
          <a:p>
            <a:pPr marL="742950" lvl="1" indent="-171450">
              <a:buFont typeface="Arial" charset="0"/>
              <a:buChar char="•"/>
            </a:pPr>
            <a:r>
              <a:rPr lang="en-US" altLang="en-US" dirty="0"/>
              <a:t>they were huge, expensive, mysterious</a:t>
            </a:r>
          </a:p>
          <a:p>
            <a:pPr marL="742950" lvl="1" indent="-171450">
              <a:buFont typeface="Arial" charset="0"/>
              <a:buChar char="•"/>
            </a:pPr>
            <a:r>
              <a:rPr lang="en-US" altLang="en-US" dirty="0"/>
              <a:t>found only in the largest corporate, </a:t>
            </a:r>
            <a:r>
              <a:rPr lang="en-US" altLang="en-US" baseline="0" dirty="0"/>
              <a:t> </a:t>
            </a:r>
            <a:r>
              <a:rPr lang="en-US" altLang="en-US" dirty="0"/>
              <a:t>government, or university labs</a:t>
            </a:r>
          </a:p>
          <a:p>
            <a:pPr marL="742950" lvl="1" indent="-171450">
              <a:buFont typeface="Arial" charset="0"/>
              <a:buChar char="•"/>
            </a:pPr>
            <a:r>
              <a:rPr lang="en-US" altLang="en-US" dirty="0"/>
              <a:t>sci-fi movies exploited this “electronic brain” </a:t>
            </a:r>
            <a:r>
              <a:rPr lang="en-US" altLang="en-US" baseline="0" dirty="0"/>
              <a:t> </a:t>
            </a:r>
            <a:r>
              <a:rPr lang="en-US" altLang="en-US" dirty="0"/>
              <a:t>viewpoint</a:t>
            </a:r>
          </a:p>
          <a:p>
            <a:endParaRPr lang="en-US" dirty="0"/>
          </a:p>
        </p:txBody>
      </p:sp>
      <p:sp>
        <p:nvSpPr>
          <p:cNvPr id="4" name="Slide Number Placeholder 3"/>
          <p:cNvSpPr>
            <a:spLocks noGrp="1"/>
          </p:cNvSpPr>
          <p:nvPr>
            <p:ph type="sldNum" sz="quarter" idx="10"/>
          </p:nvPr>
        </p:nvSpPr>
        <p:spPr/>
        <p:txBody>
          <a:bodyPr/>
          <a:lstStyle/>
          <a:p>
            <a:fld id="{77F12483-E947-6F4E-A75E-B2E677827779}" type="slidenum">
              <a:rPr lang="en-US" smtClean="0"/>
              <a:t>21</a:t>
            </a:fld>
            <a:endParaRPr lang="en-US"/>
          </a:p>
        </p:txBody>
      </p:sp>
    </p:spTree>
    <p:extLst>
      <p:ext uri="{BB962C8B-B14F-4D97-AF65-F5344CB8AC3E}">
        <p14:creationId xmlns:p14="http://schemas.microsoft.com/office/powerpoint/2010/main" val="31936417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Does this machinery contain the same specialized knowledge of a human? </a:t>
            </a:r>
          </a:p>
          <a:p>
            <a:endParaRPr lang="en-US" dirty="0"/>
          </a:p>
        </p:txBody>
      </p:sp>
      <p:sp>
        <p:nvSpPr>
          <p:cNvPr id="4" name="Slide Number Placeholder 3"/>
          <p:cNvSpPr>
            <a:spLocks noGrp="1"/>
          </p:cNvSpPr>
          <p:nvPr>
            <p:ph type="sldNum" sz="quarter" idx="10"/>
          </p:nvPr>
        </p:nvSpPr>
        <p:spPr/>
        <p:txBody>
          <a:bodyPr/>
          <a:lstStyle/>
          <a:p>
            <a:fld id="{77F12483-E947-6F4E-A75E-B2E677827779}" type="slidenum">
              <a:rPr lang="en-US" smtClean="0"/>
              <a:t>22</a:t>
            </a:fld>
            <a:endParaRPr lang="en-US"/>
          </a:p>
        </p:txBody>
      </p:sp>
    </p:spTree>
    <p:extLst>
      <p:ext uri="{BB962C8B-B14F-4D97-AF65-F5344CB8AC3E}">
        <p14:creationId xmlns:p14="http://schemas.microsoft.com/office/powerpoint/2010/main" val="36834666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Does this machinery contain the same specialized knowledge of a human? </a:t>
            </a:r>
          </a:p>
          <a:p>
            <a:pPr marL="171450" indent="-171450">
              <a:buFont typeface="Arial" panose="020B0604020202020204" pitchFamily="34" charset="0"/>
              <a:buChar char="•"/>
            </a:pPr>
            <a:r>
              <a:rPr lang="en-US" dirty="0"/>
              <a:t>Absolutely not! It is a machine, therefore needs to be told exactly what to do </a:t>
            </a:r>
          </a:p>
          <a:p>
            <a:pPr marL="171450" indent="-171450">
              <a:buFont typeface="Arial" panose="020B0604020202020204" pitchFamily="34" charset="0"/>
              <a:buChar char="•"/>
            </a:pPr>
            <a:r>
              <a:rPr lang="en-US" dirty="0"/>
              <a:t>The way that was done was with punch cards! They encoded information with punched out holes, that provided instructions and data to the machine</a:t>
            </a:r>
          </a:p>
          <a:p>
            <a:endParaRPr lang="en-US" dirty="0"/>
          </a:p>
        </p:txBody>
      </p:sp>
      <p:sp>
        <p:nvSpPr>
          <p:cNvPr id="4" name="Slide Number Placeholder 3"/>
          <p:cNvSpPr>
            <a:spLocks noGrp="1"/>
          </p:cNvSpPr>
          <p:nvPr>
            <p:ph type="sldNum" sz="quarter" idx="10"/>
          </p:nvPr>
        </p:nvSpPr>
        <p:spPr/>
        <p:txBody>
          <a:bodyPr/>
          <a:lstStyle/>
          <a:p>
            <a:fld id="{77F12483-E947-6F4E-A75E-B2E677827779}" type="slidenum">
              <a:rPr lang="en-US" smtClean="0"/>
              <a:t>23</a:t>
            </a:fld>
            <a:endParaRPr lang="en-US"/>
          </a:p>
        </p:txBody>
      </p:sp>
    </p:spTree>
    <p:extLst>
      <p:ext uri="{BB962C8B-B14F-4D97-AF65-F5344CB8AC3E}">
        <p14:creationId xmlns:p14="http://schemas.microsoft.com/office/powerpoint/2010/main" val="3940735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But remember! Computers were used for highly specialized calculations, therefor whoever wrote those instructions needed to have that highly specialized knowledge! </a:t>
            </a:r>
          </a:p>
          <a:p>
            <a:pPr marL="171450" indent="-171450">
              <a:buFont typeface="Arial" panose="020B0604020202020204" pitchFamily="34" charset="0"/>
              <a:buChar char="•"/>
            </a:pPr>
            <a:r>
              <a:rPr lang="en-US" dirty="0"/>
              <a:t>The people with that specialized knowledge were the original computers! </a:t>
            </a:r>
          </a:p>
          <a:p>
            <a:pPr marL="171450" indent="-171450">
              <a:buFont typeface="Arial" panose="020B0604020202020204" pitchFamily="34" charset="0"/>
              <a:buChar char="•"/>
            </a:pPr>
            <a:r>
              <a:rPr lang="en-US" dirty="0"/>
              <a:t>It was seen as natural that they would be the ones to tell computers what to do once we had them </a:t>
            </a:r>
          </a:p>
          <a:p>
            <a:pPr marL="171450" indent="-171450">
              <a:buFont typeface="Arial" panose="020B0604020202020204" pitchFamily="34" charset="0"/>
              <a:buChar char="•"/>
            </a:pPr>
            <a:r>
              <a:rPr lang="en-US" dirty="0"/>
              <a:t>Also, telling the computer what to do (as opposed to building the machinery) was seen as a lesser job at the time </a:t>
            </a:r>
          </a:p>
        </p:txBody>
      </p:sp>
      <p:sp>
        <p:nvSpPr>
          <p:cNvPr id="4" name="Slide Number Placeholder 3"/>
          <p:cNvSpPr>
            <a:spLocks noGrp="1"/>
          </p:cNvSpPr>
          <p:nvPr>
            <p:ph type="sldNum" sz="quarter" idx="10"/>
          </p:nvPr>
        </p:nvSpPr>
        <p:spPr/>
        <p:txBody>
          <a:bodyPr/>
          <a:lstStyle/>
          <a:p>
            <a:fld id="{77F12483-E947-6F4E-A75E-B2E677827779}" type="slidenum">
              <a:rPr lang="en-US" smtClean="0"/>
              <a:t>24</a:t>
            </a:fld>
            <a:endParaRPr lang="en-US"/>
          </a:p>
        </p:txBody>
      </p:sp>
    </p:spTree>
    <p:extLst>
      <p:ext uri="{BB962C8B-B14F-4D97-AF65-F5344CB8AC3E}">
        <p14:creationId xmlns:p14="http://schemas.microsoft.com/office/powerpoint/2010/main" val="22610772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70263" y="761999"/>
            <a:ext cx="2925318" cy="5334001"/>
          </a:xfrm>
          <a:prstGeom prst="rect">
            <a:avLst/>
          </a:prstGeom>
          <a:solidFill>
            <a:srgbClr val="C8C8C8">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69848" y="1298448"/>
            <a:ext cx="7315200" cy="3255264"/>
          </a:xfrm>
        </p:spPr>
        <p:txBody>
          <a:bodyPr anchor="b">
            <a:normAutofit/>
          </a:bodyPr>
          <a:lstStyle>
            <a:lvl1pPr algn="l">
              <a:defRPr sz="5900" spc="-10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1100015" y="4670246"/>
            <a:ext cx="7315200" cy="914400"/>
          </a:xfrm>
        </p:spPr>
        <p:txBody>
          <a:bodyPr anchor="t">
            <a:normAutofit/>
          </a:bodyPr>
          <a:lstStyle>
            <a:lvl1pPr marL="0" indent="0" algn="l">
              <a:buNone/>
              <a:defRPr sz="2200" cap="none" spc="0" baseline="0">
                <a:solidFill>
                  <a:schemeClr val="accent1">
                    <a:lumMod val="20000"/>
                    <a:lumOff val="80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smtClean="0"/>
              <a:pPr/>
              <a:t>1/16/24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1850781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586B75A-687E-405C-8A0B-8D00578BA2C3}" type="datetimeFigureOut">
              <a:rPr lang="en-US" smtClean="0"/>
              <a:pPr/>
              <a:t>1/16/24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4668504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81000" y="990600"/>
            <a:ext cx="2819400" cy="4953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867912" y="868680"/>
            <a:ext cx="7315200" cy="512064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586B75A-687E-405C-8A0B-8D00578BA2C3}" type="datetimeFigureOut">
              <a:rPr lang="en-US" smtClean="0"/>
              <a:pPr/>
              <a:t>1/16/24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9582240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smtClean="0"/>
              <a:pPr/>
              <a:t>1/16/24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6768620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867912" y="1298448"/>
            <a:ext cx="7315200" cy="3255264"/>
          </a:xfrm>
        </p:spPr>
        <p:txBody>
          <a:bodyPr anchor="b">
            <a:normAutofit/>
          </a:bodyPr>
          <a:lstStyle>
            <a:lvl1pPr>
              <a:defRPr sz="5900" b="0" spc="-100" baseline="0">
                <a:solidFill>
                  <a:schemeClr val="tx2">
                    <a:lumMod val="7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3886200" y="4672584"/>
            <a:ext cx="7315200" cy="914400"/>
          </a:xfrm>
        </p:spPr>
        <p:txBody>
          <a:bodyPr anchor="t">
            <a:normAutofit/>
          </a:bodyPr>
          <a:lstStyle>
            <a:lvl1pPr marL="0" indent="0">
              <a:buNone/>
              <a:defRPr sz="2200" cap="none" spc="0" baseline="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586B75A-687E-405C-8A0B-8D00578BA2C3}" type="datetimeFigureOut">
              <a:rPr lang="en-US" smtClean="0"/>
              <a:pPr/>
              <a:t>1/16/24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8191480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867912"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818120"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5586B75A-687E-405C-8A0B-8D00578BA2C3}" type="datetimeFigureOut">
              <a:rPr lang="en-US" smtClean="0"/>
              <a:pPr/>
              <a:t>1/16/24</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968350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3867912" y="1023586"/>
            <a:ext cx="3474720" cy="807720"/>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867912"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818463" y="1023586"/>
            <a:ext cx="3474720" cy="813171"/>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818463"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p:cNvSpPr>
            <a:spLocks noGrp="1"/>
          </p:cNvSpPr>
          <p:nvPr>
            <p:ph type="dt" sz="half" idx="10"/>
          </p:nvPr>
        </p:nvSpPr>
        <p:spPr/>
        <p:txBody>
          <a:bodyPr/>
          <a:lstStyle/>
          <a:p>
            <a:fld id="{5586B75A-687E-405C-8A0B-8D00578BA2C3}" type="datetimeFigureOut">
              <a:rPr lang="en-US" smtClean="0"/>
              <a:pPr/>
              <a:t>1/16/24</a:t>
            </a:fld>
            <a:endParaRPr lang="en-US" dirty="0"/>
          </a:p>
        </p:txBody>
      </p:sp>
      <p:sp>
        <p:nvSpPr>
          <p:cNvPr id="11" name="Footer Placeholder 10"/>
          <p:cNvSpPr>
            <a:spLocks noGrp="1"/>
          </p:cNvSpPr>
          <p:nvPr>
            <p:ph type="ftr" sz="quarter" idx="11"/>
          </p:nvPr>
        </p:nvSpPr>
        <p:spPr/>
        <p:txBody>
          <a:bodyPr/>
          <a:lstStyle/>
          <a:p>
            <a:endParaRPr lang="en-US" dirty="0"/>
          </a:p>
        </p:txBody>
      </p:sp>
      <p:sp>
        <p:nvSpPr>
          <p:cNvPr id="12" name="Slide Number Placeholder 11"/>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5091167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2" name="Date Placeholder 1"/>
          <p:cNvSpPr>
            <a:spLocks noGrp="1"/>
          </p:cNvSpPr>
          <p:nvPr>
            <p:ph type="dt" sz="half" idx="10"/>
          </p:nvPr>
        </p:nvSpPr>
        <p:spPr/>
        <p:txBody>
          <a:bodyPr/>
          <a:lstStyle/>
          <a:p>
            <a:fld id="{5586B75A-687E-405C-8A0B-8D00578BA2C3}" type="datetimeFigureOut">
              <a:rPr lang="en-US" smtClean="0"/>
              <a:pPr/>
              <a:t>1/16/24</a:t>
            </a:fld>
            <a:endParaRPr lang="en-US" dirty="0"/>
          </a:p>
        </p:txBody>
      </p:sp>
      <p:sp>
        <p:nvSpPr>
          <p:cNvPr id="7" name="Footer Placeholder 6"/>
          <p:cNvSpPr>
            <a:spLocks noGrp="1"/>
          </p:cNvSpPr>
          <p:nvPr>
            <p:ph type="ftr" sz="quarter" idx="11"/>
          </p:nvPr>
        </p:nvSpPr>
        <p:spPr/>
        <p:txBody>
          <a:bodyPr/>
          <a:lstStyle/>
          <a:p>
            <a:endParaRPr lang="en-US" dirty="0"/>
          </a:p>
        </p:txBody>
      </p:sp>
      <p:sp>
        <p:nvSpPr>
          <p:cNvPr id="8" name="Slide Number Placeholder 7"/>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4868283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5586B75A-687E-405C-8A0B-8D00578BA2C3}" type="datetimeFigureOut">
              <a:rPr lang="en-US" smtClean="0"/>
              <a:pPr/>
              <a:t>1/16/24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5060685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3867912" y="868680"/>
            <a:ext cx="731520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6032" y="3494176"/>
            <a:ext cx="2834640" cy="2321990"/>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5586B75A-687E-405C-8A0B-8D00578BA2C3}" type="datetimeFigureOut">
              <a:rPr lang="en-US" smtClean="0"/>
              <a:pPr/>
              <a:t>1/16/24</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7446449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3570644" y="767419"/>
            <a:ext cx="8115230" cy="5330952"/>
          </a:xfrm>
          <a:solidFill>
            <a:schemeClr val="bg1">
              <a:lumMod val="75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256032" y="3493008"/>
            <a:ext cx="2834640" cy="2322576"/>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5586B75A-687E-405C-8A0B-8D00578BA2C3}" type="datetimeFigureOut">
              <a:rPr lang="en-US" smtClean="0"/>
              <a:pPr/>
              <a:t>1/16/24</a:t>
            </a:fld>
            <a:endParaRPr lang="en-US" dirty="0"/>
          </a:p>
        </p:txBody>
      </p:sp>
      <p:sp>
        <p:nvSpPr>
          <p:cNvPr id="9" name="Footer Placeholder 8"/>
          <p:cNvSpPr>
            <a:spLocks noGrp="1"/>
          </p:cNvSpPr>
          <p:nvPr>
            <p:ph type="ftr" sz="quarter" idx="11"/>
          </p:nvPr>
        </p:nvSpPr>
        <p:spPr>
          <a:xfrm>
            <a:off x="3499101" y="6356350"/>
            <a:ext cx="5911517" cy="365125"/>
          </a:xfrm>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7276790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52919" y="1123837"/>
            <a:ext cx="2947482" cy="460118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8" name="Rectangle 37"/>
          <p:cNvSpPr/>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3869268" y="864108"/>
            <a:ext cx="7315200" cy="5120640"/>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62465" y="6356350"/>
            <a:ext cx="2743200"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fld id="{5586B75A-687E-405C-8A0B-8D00578BA2C3}" type="datetimeFigureOut">
              <a:rPr lang="en-US" smtClean="0"/>
              <a:pPr/>
              <a:t>1/16/24</a:t>
            </a:fld>
            <a:endParaRPr lang="en-US" dirty="0"/>
          </a:p>
        </p:txBody>
      </p:sp>
      <p:sp>
        <p:nvSpPr>
          <p:cNvPr id="5" name="Footer Placeholder 4"/>
          <p:cNvSpPr>
            <a:spLocks noGrp="1"/>
          </p:cNvSpPr>
          <p:nvPr>
            <p:ph type="ftr" sz="quarter" idx="3"/>
          </p:nvPr>
        </p:nvSpPr>
        <p:spPr>
          <a:xfrm>
            <a:off x="3869268" y="6356350"/>
            <a:ext cx="5911517"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endParaRPr lang="en-US" dirty="0"/>
          </a:p>
        </p:txBody>
      </p:sp>
      <p:sp>
        <p:nvSpPr>
          <p:cNvPr id="6" name="Slide Number Placeholder 5"/>
          <p:cNvSpPr>
            <a:spLocks noGrp="1"/>
          </p:cNvSpPr>
          <p:nvPr>
            <p:ph type="sldNum" sz="quarter" idx="4"/>
          </p:nvPr>
        </p:nvSpPr>
        <p:spPr>
          <a:xfrm>
            <a:off x="10634135" y="6356350"/>
            <a:ext cx="1530927" cy="365125"/>
          </a:xfrm>
          <a:prstGeom prst="rect">
            <a:avLst/>
          </a:prstGeom>
        </p:spPr>
        <p:txBody>
          <a:bodyPr vert="horz" lIns="91440" tIns="45720" rIns="91440" bIns="45720" rtlCol="0" anchor="ctr"/>
          <a:lstStyle>
            <a:lvl1pPr algn="r">
              <a:defRPr sz="1200" b="1">
                <a:solidFill>
                  <a:schemeClr val="accent1"/>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862071484"/>
      </p:ext>
    </p:extLst>
  </p:cSld>
  <p:clrMap bg1="lt1" tx1="dk1" bg2="lt2" tx2="dk2" accent1="accent1" accent2="accent2" accent3="accent3" accent4="accent4" accent5="accent5" accent6="accent6" hlink="hlink" folHlink="folHlink"/>
  <p:sldLayoutIdLst>
    <p:sldLayoutId id="2147483853" r:id="rId1"/>
    <p:sldLayoutId id="2147483854" r:id="rId2"/>
    <p:sldLayoutId id="2147483855" r:id="rId3"/>
    <p:sldLayoutId id="2147483856" r:id="rId4"/>
    <p:sldLayoutId id="2147483857" r:id="rId5"/>
    <p:sldLayoutId id="2147483858" r:id="rId6"/>
    <p:sldLayoutId id="2147483859" r:id="rId7"/>
    <p:sldLayoutId id="2147483860" r:id="rId8"/>
    <p:sldLayoutId id="2147483861" r:id="rId9"/>
    <p:sldLayoutId id="2147483862" r:id="rId10"/>
    <p:sldLayoutId id="2147483863" r:id="rId11"/>
  </p:sldLayoutIdLst>
  <p:hf sldNum="0" hdr="0" ftr="0" dt="0"/>
  <p:txStyles>
    <p:title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75000"/>
              <a:lumOff val="2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75000"/>
              <a:lumOff val="2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75000"/>
              <a:lumOff val="2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jcrouser.github.io/"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hyperlink" Target="https://amosca01.github.io/CAIS117-S24/"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hyperlink" Target="https://help.gradescope.com/article/ccbpppziu9-student-submit-work"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1.jpeg"/><Relationship Id="rId5" Type="http://schemas.openxmlformats.org/officeDocument/2006/relationships/image" Target="../media/image25.svg"/><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2.sv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svg"/><Relationship Id="rId4" Type="http://schemas.openxmlformats.org/officeDocument/2006/relationships/image" Target="../media/image29.png"/></Relationships>
</file>

<file path=ppt/slides/_rels/slide27.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11.png"/><Relationship Id="rId17" Type="http://schemas.openxmlformats.org/officeDocument/2006/relationships/image" Target="../media/image16.svg"/><Relationship Id="rId2" Type="http://schemas.openxmlformats.org/officeDocument/2006/relationships/image" Target="../media/image1.png"/><Relationship Id="rId16"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5" Type="http://schemas.openxmlformats.org/officeDocument/2006/relationships/image" Target="../media/image1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image" Target="../media/image13.png"/></Relationships>
</file>

<file path=ppt/slides/_rels/slide5.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18" Type="http://schemas.openxmlformats.org/officeDocument/2006/relationships/image" Target="../media/image17.png"/><Relationship Id="rId3" Type="http://schemas.openxmlformats.org/officeDocument/2006/relationships/image" Target="../media/image2.svg"/><Relationship Id="rId21" Type="http://schemas.openxmlformats.org/officeDocument/2006/relationships/image" Target="../media/image20.jpeg"/><Relationship Id="rId7" Type="http://schemas.openxmlformats.org/officeDocument/2006/relationships/image" Target="../media/image6.svg"/><Relationship Id="rId12" Type="http://schemas.openxmlformats.org/officeDocument/2006/relationships/image" Target="../media/image11.png"/><Relationship Id="rId17" Type="http://schemas.openxmlformats.org/officeDocument/2006/relationships/image" Target="../media/image16.svg"/><Relationship Id="rId2" Type="http://schemas.openxmlformats.org/officeDocument/2006/relationships/image" Target="../media/image1.png"/><Relationship Id="rId16" Type="http://schemas.openxmlformats.org/officeDocument/2006/relationships/image" Target="../media/image15.png"/><Relationship Id="rId20" Type="http://schemas.openxmlformats.org/officeDocument/2006/relationships/image" Target="../media/image19.svg"/><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5" Type="http://schemas.openxmlformats.org/officeDocument/2006/relationships/image" Target="../media/image14.svg"/><Relationship Id="rId10" Type="http://schemas.openxmlformats.org/officeDocument/2006/relationships/image" Target="../media/image9.png"/><Relationship Id="rId19" Type="http://schemas.openxmlformats.org/officeDocument/2006/relationships/image" Target="../media/image18.pn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image" Target="../media/image1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166711-FD41-BF2C-3200-E86657F1099A}"/>
              </a:ext>
            </a:extLst>
          </p:cNvPr>
          <p:cNvSpPr>
            <a:spLocks noGrp="1"/>
          </p:cNvSpPr>
          <p:nvPr>
            <p:ph type="ctrTitle"/>
          </p:nvPr>
        </p:nvSpPr>
        <p:spPr/>
        <p:txBody>
          <a:bodyPr>
            <a:normAutofit/>
          </a:bodyPr>
          <a:lstStyle/>
          <a:p>
            <a:r>
              <a:rPr lang="en-US" dirty="0"/>
              <a:t>Intro to Coding with Python– Welcome!</a:t>
            </a:r>
          </a:p>
        </p:txBody>
      </p:sp>
      <p:sp>
        <p:nvSpPr>
          <p:cNvPr id="3" name="Subtitle 2">
            <a:extLst>
              <a:ext uri="{FF2B5EF4-FFF2-40B4-BE49-F238E27FC236}">
                <a16:creationId xmlns:a16="http://schemas.microsoft.com/office/drawing/2014/main" id="{D0BE8CA1-49DD-7D0B-3796-B4A0CE9405C0}"/>
              </a:ext>
            </a:extLst>
          </p:cNvPr>
          <p:cNvSpPr>
            <a:spLocks noGrp="1"/>
          </p:cNvSpPr>
          <p:nvPr>
            <p:ph type="subTitle" idx="1"/>
          </p:nvPr>
        </p:nvSpPr>
        <p:spPr/>
        <p:txBody>
          <a:bodyPr/>
          <a:lstStyle/>
          <a:p>
            <a:r>
              <a:rPr lang="en-US" dirty="0"/>
              <a:t>Dr. Ab Mosca (they/them) </a:t>
            </a:r>
          </a:p>
        </p:txBody>
      </p:sp>
      <p:sp>
        <p:nvSpPr>
          <p:cNvPr id="5" name="TextBox 4">
            <a:extLst>
              <a:ext uri="{FF2B5EF4-FFF2-40B4-BE49-F238E27FC236}">
                <a16:creationId xmlns:a16="http://schemas.microsoft.com/office/drawing/2014/main" id="{51C47612-0F01-5A1D-003F-59C048DD3D08}"/>
              </a:ext>
            </a:extLst>
          </p:cNvPr>
          <p:cNvSpPr txBox="1"/>
          <p:nvPr/>
        </p:nvSpPr>
        <p:spPr>
          <a:xfrm>
            <a:off x="2286000" y="6342185"/>
            <a:ext cx="7444410" cy="369332"/>
          </a:xfrm>
          <a:prstGeom prst="rect">
            <a:avLst/>
          </a:prstGeom>
          <a:noFill/>
        </p:spPr>
        <p:txBody>
          <a:bodyPr wrap="none" rtlCol="0">
            <a:spAutoFit/>
          </a:bodyPr>
          <a:lstStyle/>
          <a:p>
            <a:r>
              <a:rPr lang="en-US" dirty="0"/>
              <a:t>Slides based off slides courtesy of Jordan Crouser (</a:t>
            </a:r>
            <a:r>
              <a:rPr lang="en-US" dirty="0">
                <a:hlinkClick r:id="rId2"/>
              </a:rPr>
              <a:t>https://jcrouser.github.io/</a:t>
            </a:r>
            <a:r>
              <a:rPr lang="en-US" dirty="0"/>
              <a:t>) </a:t>
            </a:r>
          </a:p>
        </p:txBody>
      </p:sp>
    </p:spTree>
    <p:extLst>
      <p:ext uri="{BB962C8B-B14F-4D97-AF65-F5344CB8AC3E}">
        <p14:creationId xmlns:p14="http://schemas.microsoft.com/office/powerpoint/2010/main" val="29053231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FC2440-5A19-98D6-370E-25F8333364F2}"/>
              </a:ext>
            </a:extLst>
          </p:cNvPr>
          <p:cNvSpPr>
            <a:spLocks noGrp="1"/>
          </p:cNvSpPr>
          <p:nvPr>
            <p:ph type="title"/>
          </p:nvPr>
        </p:nvSpPr>
        <p:spPr/>
        <p:txBody>
          <a:bodyPr/>
          <a:lstStyle/>
          <a:p>
            <a:r>
              <a:rPr lang="en-US" dirty="0"/>
              <a:t>What You Will Learn &amp; Logistics </a:t>
            </a:r>
          </a:p>
        </p:txBody>
      </p:sp>
      <p:sp>
        <p:nvSpPr>
          <p:cNvPr id="3" name="Text Placeholder 2">
            <a:extLst>
              <a:ext uri="{FF2B5EF4-FFF2-40B4-BE49-F238E27FC236}">
                <a16:creationId xmlns:a16="http://schemas.microsoft.com/office/drawing/2014/main" id="{5E113A61-3C39-B61C-6B39-4F616BBB042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4505874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DFA59A-C0BF-FAF2-BCD0-AABD2AD46B7D}"/>
              </a:ext>
            </a:extLst>
          </p:cNvPr>
          <p:cNvSpPr>
            <a:spLocks noGrp="1"/>
          </p:cNvSpPr>
          <p:nvPr>
            <p:ph type="title"/>
          </p:nvPr>
        </p:nvSpPr>
        <p:spPr/>
        <p:txBody>
          <a:bodyPr/>
          <a:lstStyle/>
          <a:p>
            <a:r>
              <a:rPr lang="en-US" dirty="0"/>
              <a:t>What Is This Class?</a:t>
            </a:r>
          </a:p>
        </p:txBody>
      </p:sp>
      <p:sp>
        <p:nvSpPr>
          <p:cNvPr id="3" name="Content Placeholder 2">
            <a:extLst>
              <a:ext uri="{FF2B5EF4-FFF2-40B4-BE49-F238E27FC236}">
                <a16:creationId xmlns:a16="http://schemas.microsoft.com/office/drawing/2014/main" id="{3A1E2A38-7A0E-C863-2691-71DAB5BA072C}"/>
              </a:ext>
            </a:extLst>
          </p:cNvPr>
          <p:cNvSpPr>
            <a:spLocks noGrp="1"/>
          </p:cNvSpPr>
          <p:nvPr>
            <p:ph idx="1"/>
          </p:nvPr>
        </p:nvSpPr>
        <p:spPr/>
        <p:txBody>
          <a:bodyPr anchor="t">
            <a:normAutofit/>
          </a:bodyPr>
          <a:lstStyle/>
          <a:p>
            <a:r>
              <a:rPr lang="en-US" sz="3200" dirty="0"/>
              <a:t>An introduction to coding with the programming language Python assuming no prior knowledge of the subject</a:t>
            </a:r>
          </a:p>
          <a:p>
            <a:r>
              <a:rPr lang="en-US" sz="3200" dirty="0"/>
              <a:t>You will learn…</a:t>
            </a:r>
          </a:p>
          <a:p>
            <a:pPr lvl="1"/>
            <a:r>
              <a:rPr lang="en-US" sz="3000" dirty="0"/>
              <a:t>How to computationally approach problem solving</a:t>
            </a:r>
          </a:p>
          <a:p>
            <a:pPr lvl="1"/>
            <a:r>
              <a:rPr lang="en-US" sz="3000" dirty="0"/>
              <a:t>How to use basic programming constructs</a:t>
            </a:r>
          </a:p>
          <a:p>
            <a:pPr lvl="1"/>
            <a:r>
              <a:rPr lang="en-US" sz="3000" dirty="0"/>
              <a:t>How to code in Python </a:t>
            </a:r>
          </a:p>
          <a:p>
            <a:pPr lvl="1"/>
            <a:r>
              <a:rPr lang="en-US" sz="3000" dirty="0"/>
              <a:t>How a computer works, at a high level</a:t>
            </a:r>
          </a:p>
          <a:p>
            <a:pPr lvl="1"/>
            <a:endParaRPr lang="en-US" sz="3000" dirty="0"/>
          </a:p>
          <a:p>
            <a:endParaRPr lang="en-US" sz="3200" dirty="0"/>
          </a:p>
          <a:p>
            <a:endParaRPr lang="en-US" sz="3200" dirty="0"/>
          </a:p>
        </p:txBody>
      </p:sp>
    </p:spTree>
    <p:extLst>
      <p:ext uri="{BB962C8B-B14F-4D97-AF65-F5344CB8AC3E}">
        <p14:creationId xmlns:p14="http://schemas.microsoft.com/office/powerpoint/2010/main" val="13166489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DFA59A-C0BF-FAF2-BCD0-AABD2AD46B7D}"/>
              </a:ext>
            </a:extLst>
          </p:cNvPr>
          <p:cNvSpPr>
            <a:spLocks noGrp="1"/>
          </p:cNvSpPr>
          <p:nvPr>
            <p:ph type="title"/>
          </p:nvPr>
        </p:nvSpPr>
        <p:spPr/>
        <p:txBody>
          <a:bodyPr/>
          <a:lstStyle/>
          <a:p>
            <a:r>
              <a:rPr lang="en-US" b="1" dirty="0"/>
              <a:t>**Important Info** </a:t>
            </a:r>
          </a:p>
        </p:txBody>
      </p:sp>
      <p:sp>
        <p:nvSpPr>
          <p:cNvPr id="3" name="Content Placeholder 2">
            <a:extLst>
              <a:ext uri="{FF2B5EF4-FFF2-40B4-BE49-F238E27FC236}">
                <a16:creationId xmlns:a16="http://schemas.microsoft.com/office/drawing/2014/main" id="{3A1E2A38-7A0E-C863-2691-71DAB5BA072C}"/>
              </a:ext>
            </a:extLst>
          </p:cNvPr>
          <p:cNvSpPr>
            <a:spLocks noGrp="1"/>
          </p:cNvSpPr>
          <p:nvPr>
            <p:ph idx="1"/>
          </p:nvPr>
        </p:nvSpPr>
        <p:spPr/>
        <p:txBody>
          <a:bodyPr anchor="t">
            <a:normAutofit/>
          </a:bodyPr>
          <a:lstStyle/>
          <a:p>
            <a:endParaRPr lang="en-US" sz="3000" dirty="0"/>
          </a:p>
          <a:p>
            <a:r>
              <a:rPr lang="en-US" sz="3200" dirty="0"/>
              <a:t>Course website (</a:t>
            </a:r>
            <a:r>
              <a:rPr lang="en-US" sz="3200" b="1" dirty="0"/>
              <a:t>write this down</a:t>
            </a:r>
            <a:r>
              <a:rPr lang="en-US" sz="3200" dirty="0"/>
              <a:t>!): </a:t>
            </a:r>
            <a:r>
              <a:rPr lang="en-US" sz="3200" dirty="0">
                <a:hlinkClick r:id="rId2"/>
              </a:rPr>
              <a:t>https://amosca01.github.io/CAIS117-S24/</a:t>
            </a:r>
            <a:r>
              <a:rPr lang="en-US" sz="3200" dirty="0"/>
              <a:t> </a:t>
            </a:r>
          </a:p>
          <a:p>
            <a:pPr marL="0" indent="0">
              <a:buNone/>
            </a:pPr>
            <a:endParaRPr lang="en-US" sz="3200" dirty="0"/>
          </a:p>
          <a:p>
            <a:r>
              <a:rPr lang="en-US" sz="3200" dirty="0"/>
              <a:t>Office Hours</a:t>
            </a:r>
          </a:p>
          <a:p>
            <a:pPr lvl="1"/>
            <a:r>
              <a:rPr lang="en-US" sz="3000" dirty="0"/>
              <a:t>Wilson Hall 325</a:t>
            </a:r>
          </a:p>
          <a:p>
            <a:pPr lvl="2"/>
            <a:r>
              <a:rPr lang="en-US" sz="2800" dirty="0"/>
              <a:t>Wednesday 09:30 - 11:00</a:t>
            </a:r>
          </a:p>
          <a:p>
            <a:pPr lvl="2"/>
            <a:r>
              <a:rPr lang="en-US" sz="2800" dirty="0"/>
              <a:t>Thursday 14:30 - 16:30</a:t>
            </a:r>
          </a:p>
          <a:p>
            <a:pPr lvl="2"/>
            <a:r>
              <a:rPr lang="en-US" sz="2800" dirty="0"/>
              <a:t>By Appointment </a:t>
            </a:r>
          </a:p>
        </p:txBody>
      </p:sp>
    </p:spTree>
    <p:extLst>
      <p:ext uri="{BB962C8B-B14F-4D97-AF65-F5344CB8AC3E}">
        <p14:creationId xmlns:p14="http://schemas.microsoft.com/office/powerpoint/2010/main" val="7633817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DFA59A-C0BF-FAF2-BCD0-AABD2AD46B7D}"/>
              </a:ext>
            </a:extLst>
          </p:cNvPr>
          <p:cNvSpPr>
            <a:spLocks noGrp="1"/>
          </p:cNvSpPr>
          <p:nvPr>
            <p:ph type="title"/>
          </p:nvPr>
        </p:nvSpPr>
        <p:spPr/>
        <p:txBody>
          <a:bodyPr/>
          <a:lstStyle/>
          <a:p>
            <a:r>
              <a:rPr lang="en-US" b="1" dirty="0"/>
              <a:t>**Important Info** </a:t>
            </a:r>
          </a:p>
        </p:txBody>
      </p:sp>
      <p:sp>
        <p:nvSpPr>
          <p:cNvPr id="3" name="Content Placeholder 2">
            <a:extLst>
              <a:ext uri="{FF2B5EF4-FFF2-40B4-BE49-F238E27FC236}">
                <a16:creationId xmlns:a16="http://schemas.microsoft.com/office/drawing/2014/main" id="{3A1E2A38-7A0E-C863-2691-71DAB5BA072C}"/>
              </a:ext>
            </a:extLst>
          </p:cNvPr>
          <p:cNvSpPr>
            <a:spLocks noGrp="1"/>
          </p:cNvSpPr>
          <p:nvPr>
            <p:ph idx="1"/>
          </p:nvPr>
        </p:nvSpPr>
        <p:spPr/>
        <p:txBody>
          <a:bodyPr anchor="t">
            <a:normAutofit/>
          </a:bodyPr>
          <a:lstStyle/>
          <a:p>
            <a:endParaRPr lang="en-US" sz="1800" dirty="0"/>
          </a:p>
          <a:p>
            <a:r>
              <a:rPr lang="en-US" sz="2800" dirty="0"/>
              <a:t>Textbook: </a:t>
            </a:r>
            <a:r>
              <a:rPr lang="en-US" sz="2800" i="1" dirty="0"/>
              <a:t>Programming in Python 3 with </a:t>
            </a:r>
            <a:r>
              <a:rPr lang="en-US" sz="2800" i="1" dirty="0" err="1"/>
              <a:t>zyLabs</a:t>
            </a:r>
            <a:endParaRPr lang="en-US" sz="2800" i="1" dirty="0"/>
          </a:p>
          <a:p>
            <a:pPr lvl="1"/>
            <a:r>
              <a:rPr lang="en-US" sz="2400" dirty="0"/>
              <a:t>See course website for instructions </a:t>
            </a:r>
          </a:p>
          <a:p>
            <a:r>
              <a:rPr lang="en-US" sz="2800" dirty="0"/>
              <a:t>Assignments:</a:t>
            </a:r>
          </a:p>
          <a:p>
            <a:pPr lvl="1"/>
            <a:r>
              <a:rPr lang="en-US" sz="2400" b="0" i="0" dirty="0">
                <a:effectLst/>
              </a:rPr>
              <a:t>Turn in on </a:t>
            </a:r>
            <a:r>
              <a:rPr lang="en-US" sz="2400" b="0" i="0" dirty="0" err="1">
                <a:effectLst/>
              </a:rPr>
              <a:t>Gradescope</a:t>
            </a:r>
            <a:r>
              <a:rPr lang="en-US" sz="2400" b="0" i="0" dirty="0">
                <a:effectLst/>
              </a:rPr>
              <a:t> – Demo! (</a:t>
            </a:r>
            <a:r>
              <a:rPr lang="en-US" sz="2400" b="0" i="0" dirty="0">
                <a:effectLst/>
                <a:hlinkClick r:id="rId2"/>
              </a:rPr>
              <a:t>https://help.gradescope.com/article/ccbpppziu9-student-submit-work</a:t>
            </a:r>
            <a:r>
              <a:rPr lang="en-US" sz="2400" b="0" i="0" dirty="0">
                <a:effectLst/>
              </a:rPr>
              <a:t>) </a:t>
            </a:r>
          </a:p>
          <a:p>
            <a:r>
              <a:rPr lang="en-US" sz="2800" dirty="0"/>
              <a:t>Due Dates: As listed on course schedule.</a:t>
            </a:r>
            <a:r>
              <a:rPr lang="en-US" sz="2400" dirty="0"/>
              <a:t> </a:t>
            </a:r>
          </a:p>
          <a:p>
            <a:pPr lvl="1"/>
            <a:r>
              <a:rPr lang="en-US" sz="2400" dirty="0"/>
              <a:t>24hr grace period; no late submissions</a:t>
            </a:r>
          </a:p>
          <a:p>
            <a:pPr lvl="1"/>
            <a:r>
              <a:rPr lang="en-US" sz="2400" dirty="0"/>
              <a:t>Lowest homework dropped </a:t>
            </a:r>
          </a:p>
          <a:p>
            <a:pPr lvl="1"/>
            <a:r>
              <a:rPr lang="en-US" sz="2400" dirty="0"/>
              <a:t>See syllabus for revise and resubmit policy </a:t>
            </a:r>
          </a:p>
        </p:txBody>
      </p:sp>
    </p:spTree>
    <p:extLst>
      <p:ext uri="{BB962C8B-B14F-4D97-AF65-F5344CB8AC3E}">
        <p14:creationId xmlns:p14="http://schemas.microsoft.com/office/powerpoint/2010/main" val="34135826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DFA59A-C0BF-FAF2-BCD0-AABD2AD46B7D}"/>
              </a:ext>
            </a:extLst>
          </p:cNvPr>
          <p:cNvSpPr>
            <a:spLocks noGrp="1"/>
          </p:cNvSpPr>
          <p:nvPr>
            <p:ph type="title"/>
          </p:nvPr>
        </p:nvSpPr>
        <p:spPr/>
        <p:txBody>
          <a:bodyPr/>
          <a:lstStyle/>
          <a:p>
            <a:r>
              <a:rPr lang="en-US" b="1" dirty="0"/>
              <a:t>**Important Info** </a:t>
            </a:r>
          </a:p>
        </p:txBody>
      </p:sp>
      <p:sp>
        <p:nvSpPr>
          <p:cNvPr id="3" name="Content Placeholder 2">
            <a:extLst>
              <a:ext uri="{FF2B5EF4-FFF2-40B4-BE49-F238E27FC236}">
                <a16:creationId xmlns:a16="http://schemas.microsoft.com/office/drawing/2014/main" id="{3A1E2A38-7A0E-C863-2691-71DAB5BA072C}"/>
              </a:ext>
            </a:extLst>
          </p:cNvPr>
          <p:cNvSpPr>
            <a:spLocks noGrp="1"/>
          </p:cNvSpPr>
          <p:nvPr>
            <p:ph idx="1"/>
          </p:nvPr>
        </p:nvSpPr>
        <p:spPr>
          <a:xfrm>
            <a:off x="3810001" y="692726"/>
            <a:ext cx="7647708" cy="5805055"/>
          </a:xfrm>
        </p:spPr>
        <p:txBody>
          <a:bodyPr anchor="t">
            <a:normAutofit/>
          </a:bodyPr>
          <a:lstStyle/>
          <a:p>
            <a:pPr marL="0" indent="0">
              <a:buNone/>
            </a:pPr>
            <a:r>
              <a:rPr lang="en-US" sz="2800" dirty="0"/>
              <a:t>Assignments </a:t>
            </a:r>
          </a:p>
          <a:p>
            <a:pPr lvl="1"/>
            <a:r>
              <a:rPr lang="en-US" sz="2800" dirty="0"/>
              <a:t>Homework </a:t>
            </a:r>
          </a:p>
          <a:p>
            <a:pPr lvl="2"/>
            <a:r>
              <a:rPr lang="en-US" sz="2400" dirty="0"/>
              <a:t>Pair assignments</a:t>
            </a:r>
          </a:p>
          <a:p>
            <a:pPr lvl="2"/>
            <a:r>
              <a:rPr lang="en-US" sz="2400" dirty="0"/>
              <a:t>Graded on effort and correctness </a:t>
            </a:r>
          </a:p>
          <a:p>
            <a:pPr lvl="1"/>
            <a:r>
              <a:rPr lang="en-US" sz="2800" dirty="0"/>
              <a:t>Quizzes (on PLATO)</a:t>
            </a:r>
          </a:p>
          <a:p>
            <a:pPr lvl="2"/>
            <a:r>
              <a:rPr lang="en-US" sz="2400" dirty="0"/>
              <a:t>Individual assignments </a:t>
            </a:r>
          </a:p>
          <a:p>
            <a:pPr lvl="2"/>
            <a:r>
              <a:rPr lang="en-US" sz="2400" dirty="0"/>
              <a:t>Can re-take as many times as wanted before deadline </a:t>
            </a:r>
          </a:p>
          <a:p>
            <a:pPr lvl="1"/>
            <a:r>
              <a:rPr lang="en-US" sz="2800" dirty="0"/>
              <a:t>In-class Activities</a:t>
            </a:r>
          </a:p>
          <a:p>
            <a:pPr lvl="2"/>
            <a:r>
              <a:rPr lang="en-US" sz="2400" dirty="0"/>
              <a:t>Graded on effort </a:t>
            </a:r>
          </a:p>
          <a:p>
            <a:pPr lvl="1"/>
            <a:r>
              <a:rPr lang="en-US" sz="2800" dirty="0"/>
              <a:t>Final Project </a:t>
            </a:r>
          </a:p>
          <a:p>
            <a:pPr lvl="2"/>
            <a:r>
              <a:rPr lang="en-US" sz="2400" dirty="0"/>
              <a:t>Small group </a:t>
            </a:r>
          </a:p>
          <a:p>
            <a:pPr lvl="2"/>
            <a:r>
              <a:rPr lang="en-US" sz="2400" dirty="0"/>
              <a:t>Graded on creativity and correctness </a:t>
            </a:r>
          </a:p>
        </p:txBody>
      </p:sp>
    </p:spTree>
    <p:extLst>
      <p:ext uri="{BB962C8B-B14F-4D97-AF65-F5344CB8AC3E}">
        <p14:creationId xmlns:p14="http://schemas.microsoft.com/office/powerpoint/2010/main" val="36457144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DFA59A-C0BF-FAF2-BCD0-AABD2AD46B7D}"/>
              </a:ext>
            </a:extLst>
          </p:cNvPr>
          <p:cNvSpPr>
            <a:spLocks noGrp="1"/>
          </p:cNvSpPr>
          <p:nvPr>
            <p:ph type="title"/>
          </p:nvPr>
        </p:nvSpPr>
        <p:spPr/>
        <p:txBody>
          <a:bodyPr/>
          <a:lstStyle/>
          <a:p>
            <a:r>
              <a:rPr lang="en-US" b="1" dirty="0"/>
              <a:t>**Important Info** </a:t>
            </a:r>
          </a:p>
        </p:txBody>
      </p:sp>
      <p:sp>
        <p:nvSpPr>
          <p:cNvPr id="3" name="Content Placeholder 2">
            <a:extLst>
              <a:ext uri="{FF2B5EF4-FFF2-40B4-BE49-F238E27FC236}">
                <a16:creationId xmlns:a16="http://schemas.microsoft.com/office/drawing/2014/main" id="{3A1E2A38-7A0E-C863-2691-71DAB5BA072C}"/>
              </a:ext>
            </a:extLst>
          </p:cNvPr>
          <p:cNvSpPr>
            <a:spLocks noGrp="1"/>
          </p:cNvSpPr>
          <p:nvPr>
            <p:ph idx="1"/>
          </p:nvPr>
        </p:nvSpPr>
        <p:spPr/>
        <p:txBody>
          <a:bodyPr anchor="t">
            <a:normAutofit/>
          </a:bodyPr>
          <a:lstStyle/>
          <a:p>
            <a:endParaRPr lang="en-US" sz="2400" dirty="0"/>
          </a:p>
          <a:p>
            <a:r>
              <a:rPr lang="en-US" sz="3600" dirty="0"/>
              <a:t>I’m here to help you succeed</a:t>
            </a:r>
          </a:p>
          <a:p>
            <a:endParaRPr lang="en-US" sz="3600" dirty="0"/>
          </a:p>
          <a:p>
            <a:r>
              <a:rPr lang="en-US" sz="3600" dirty="0"/>
              <a:t>Please come to office hours or reach out if you need any additional support  </a:t>
            </a:r>
          </a:p>
        </p:txBody>
      </p:sp>
    </p:spTree>
    <p:extLst>
      <p:ext uri="{BB962C8B-B14F-4D97-AF65-F5344CB8AC3E}">
        <p14:creationId xmlns:p14="http://schemas.microsoft.com/office/powerpoint/2010/main" val="10258682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2F00A5-2664-11AE-22FA-8E9A78E8A3A7}"/>
              </a:ext>
            </a:extLst>
          </p:cNvPr>
          <p:cNvSpPr>
            <a:spLocks noGrp="1"/>
          </p:cNvSpPr>
          <p:nvPr>
            <p:ph type="title"/>
          </p:nvPr>
        </p:nvSpPr>
        <p:spPr/>
        <p:txBody>
          <a:bodyPr/>
          <a:lstStyle/>
          <a:p>
            <a:r>
              <a:rPr lang="en-US" dirty="0"/>
              <a:t>Now the good stuff</a:t>
            </a:r>
          </a:p>
        </p:txBody>
      </p:sp>
      <p:sp>
        <p:nvSpPr>
          <p:cNvPr id="3" name="Text Placeholder 2">
            <a:extLst>
              <a:ext uri="{FF2B5EF4-FFF2-40B4-BE49-F238E27FC236}">
                <a16:creationId xmlns:a16="http://schemas.microsoft.com/office/drawing/2014/main" id="{A0F41B40-7D74-9DE8-5ABB-9E6193687C7B}"/>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8602992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a Computer?</a:t>
            </a:r>
          </a:p>
        </p:txBody>
      </p:sp>
    </p:spTree>
    <p:extLst>
      <p:ext uri="{BB962C8B-B14F-4D97-AF65-F5344CB8AC3E}">
        <p14:creationId xmlns:p14="http://schemas.microsoft.com/office/powerpoint/2010/main" val="16533714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a Computer?</a:t>
            </a:r>
          </a:p>
        </p:txBody>
      </p:sp>
      <p:sp>
        <p:nvSpPr>
          <p:cNvPr id="9" name="Content Placeholder 2">
            <a:extLst>
              <a:ext uri="{FF2B5EF4-FFF2-40B4-BE49-F238E27FC236}">
                <a16:creationId xmlns:a16="http://schemas.microsoft.com/office/drawing/2014/main" id="{4C2C4E17-1234-4F96-5950-59D55F4E0143}"/>
              </a:ext>
            </a:extLst>
          </p:cNvPr>
          <p:cNvSpPr>
            <a:spLocks noGrp="1"/>
          </p:cNvSpPr>
          <p:nvPr>
            <p:ph idx="1"/>
          </p:nvPr>
        </p:nvSpPr>
        <p:spPr>
          <a:xfrm>
            <a:off x="3869267" y="864108"/>
            <a:ext cx="7582503" cy="5120640"/>
          </a:xfrm>
        </p:spPr>
        <p:txBody>
          <a:bodyPr anchor="t">
            <a:normAutofit/>
          </a:bodyPr>
          <a:lstStyle/>
          <a:p>
            <a:endParaRPr lang="en-US" sz="2400" dirty="0"/>
          </a:p>
          <a:p>
            <a:r>
              <a:rPr lang="en-US" sz="3600" dirty="0"/>
              <a:t>A “computer” performs computations</a:t>
            </a:r>
          </a:p>
        </p:txBody>
      </p:sp>
    </p:spTree>
    <p:extLst>
      <p:ext uri="{BB962C8B-B14F-4D97-AF65-F5344CB8AC3E}">
        <p14:creationId xmlns:p14="http://schemas.microsoft.com/office/powerpoint/2010/main" val="39546418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Computation (def.)</a:t>
            </a:r>
          </a:p>
        </p:txBody>
      </p:sp>
      <p:sp>
        <p:nvSpPr>
          <p:cNvPr id="3" name="Content Placeholder 2"/>
          <p:cNvSpPr>
            <a:spLocks noGrp="1"/>
          </p:cNvSpPr>
          <p:nvPr>
            <p:ph idx="1"/>
          </p:nvPr>
        </p:nvSpPr>
        <p:spPr/>
        <p:txBody>
          <a:bodyPr anchor="t">
            <a:normAutofit/>
          </a:bodyPr>
          <a:lstStyle/>
          <a:p>
            <a:pPr marL="0" indent="0" algn="ctr">
              <a:buNone/>
            </a:pPr>
            <a:endParaRPr lang="en-US" sz="3200" dirty="0"/>
          </a:p>
          <a:p>
            <a:pPr marL="0" indent="0" algn="ctr">
              <a:buNone/>
            </a:pPr>
            <a:endParaRPr lang="en-US" sz="3200" dirty="0"/>
          </a:p>
          <a:p>
            <a:pPr marL="0" indent="0" algn="ctr">
              <a:spcBef>
                <a:spcPts val="0"/>
              </a:spcBef>
              <a:buNone/>
            </a:pPr>
            <a:r>
              <a:rPr lang="en-US" sz="3200" dirty="0"/>
              <a:t>“</a:t>
            </a:r>
            <a:r>
              <a:rPr lang="en-US" altLang="en-US" sz="3200" dirty="0"/>
              <a:t>a sequence of </a:t>
            </a:r>
            <a:r>
              <a:rPr lang="en-US" altLang="en-US" sz="3200" b="1" dirty="0"/>
              <a:t>well-defined operations</a:t>
            </a:r>
            <a:r>
              <a:rPr lang="en-US" altLang="en-US" sz="3200" dirty="0"/>
              <a:t> </a:t>
            </a:r>
          </a:p>
          <a:p>
            <a:pPr marL="0" indent="0" algn="ctr">
              <a:spcBef>
                <a:spcPts val="0"/>
              </a:spcBef>
              <a:buNone/>
            </a:pPr>
            <a:r>
              <a:rPr lang="en-US" altLang="en-US" sz="3200" dirty="0"/>
              <a:t>that lead from an initial starting point </a:t>
            </a:r>
          </a:p>
          <a:p>
            <a:pPr marL="0" indent="0" algn="ctr">
              <a:spcBef>
                <a:spcPts val="0"/>
              </a:spcBef>
              <a:buNone/>
            </a:pPr>
            <a:r>
              <a:rPr lang="en-US" altLang="en-US" sz="3200" dirty="0"/>
              <a:t>to a desired final outcome</a:t>
            </a:r>
            <a:r>
              <a:rPr lang="en-US" sz="3200" dirty="0"/>
              <a:t>”</a:t>
            </a:r>
          </a:p>
        </p:txBody>
      </p:sp>
      <p:grpSp>
        <p:nvGrpSpPr>
          <p:cNvPr id="17" name="Group 16"/>
          <p:cNvGrpSpPr/>
          <p:nvPr/>
        </p:nvGrpSpPr>
        <p:grpSpPr>
          <a:xfrm>
            <a:off x="4001975" y="4188012"/>
            <a:ext cx="3284036" cy="1118291"/>
            <a:chOff x="1012032" y="4841154"/>
            <a:chExt cx="3284036" cy="1118291"/>
          </a:xfrm>
        </p:grpSpPr>
        <p:sp>
          <p:nvSpPr>
            <p:cNvPr id="11" name="Rounded Rectangle 10"/>
            <p:cNvSpPr/>
            <p:nvPr/>
          </p:nvSpPr>
          <p:spPr>
            <a:xfrm>
              <a:off x="1012032" y="4841154"/>
              <a:ext cx="730406" cy="711820"/>
            </a:xfrm>
            <a:prstGeom prst="roundRect">
              <a:avLst/>
            </a:prstGeom>
            <a:solidFill>
              <a:srgbClr val="FFC000"/>
            </a:solidFill>
            <a:ln>
              <a:solidFill>
                <a:srgbClr val="002552"/>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800" dirty="0">
                  <a:solidFill>
                    <a:srgbClr val="002552"/>
                  </a:solidFill>
                  <a:latin typeface="Cambria Math" charset="0"/>
                  <a:ea typeface="Cambria Math" charset="0"/>
                  <a:cs typeface="Cambria Math" charset="0"/>
                </a:rPr>
                <a:t>+</a:t>
              </a:r>
            </a:p>
          </p:txBody>
        </p:sp>
        <p:sp>
          <p:nvSpPr>
            <p:cNvPr id="12" name="Rounded Rectangle 11"/>
            <p:cNvSpPr/>
            <p:nvPr/>
          </p:nvSpPr>
          <p:spPr>
            <a:xfrm>
              <a:off x="1863242" y="4841154"/>
              <a:ext cx="730406" cy="711820"/>
            </a:xfrm>
            <a:prstGeom prst="roundRect">
              <a:avLst/>
            </a:prstGeom>
            <a:solidFill>
              <a:srgbClr val="FFC000"/>
            </a:solidFill>
            <a:ln>
              <a:solidFill>
                <a:srgbClr val="002552"/>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mr-IN" sz="2800" dirty="0">
                  <a:solidFill>
                    <a:srgbClr val="002552"/>
                  </a:solidFill>
                </a:rPr>
                <a:t>–</a:t>
              </a:r>
              <a:endParaRPr lang="en-US" sz="2800" dirty="0">
                <a:solidFill>
                  <a:srgbClr val="002552"/>
                </a:solidFill>
                <a:latin typeface="Cambria Math" charset="0"/>
                <a:ea typeface="Cambria Math" charset="0"/>
                <a:cs typeface="Cambria Math" charset="0"/>
              </a:endParaRPr>
            </a:p>
          </p:txBody>
        </p:sp>
        <p:sp>
          <p:nvSpPr>
            <p:cNvPr id="13" name="Rounded Rectangle 12"/>
            <p:cNvSpPr/>
            <p:nvPr/>
          </p:nvSpPr>
          <p:spPr>
            <a:xfrm>
              <a:off x="2714452" y="4841154"/>
              <a:ext cx="730406" cy="711820"/>
            </a:xfrm>
            <a:prstGeom prst="roundRect">
              <a:avLst/>
            </a:prstGeom>
            <a:solidFill>
              <a:srgbClr val="FFC000"/>
            </a:solidFill>
            <a:ln>
              <a:solidFill>
                <a:srgbClr val="002552"/>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800" dirty="0">
                  <a:solidFill>
                    <a:srgbClr val="002552"/>
                  </a:solidFill>
                  <a:latin typeface="Cambria Math" charset="0"/>
                  <a:ea typeface="Cambria Math" charset="0"/>
                  <a:cs typeface="Cambria Math" charset="0"/>
                </a:rPr>
                <a:t>÷</a:t>
              </a:r>
            </a:p>
          </p:txBody>
        </p:sp>
        <p:sp>
          <p:nvSpPr>
            <p:cNvPr id="14" name="Rounded Rectangle 13"/>
            <p:cNvSpPr/>
            <p:nvPr/>
          </p:nvSpPr>
          <p:spPr>
            <a:xfrm>
              <a:off x="3565662" y="4841154"/>
              <a:ext cx="730406" cy="711820"/>
            </a:xfrm>
            <a:prstGeom prst="roundRect">
              <a:avLst/>
            </a:prstGeom>
            <a:solidFill>
              <a:srgbClr val="FFC000"/>
            </a:solidFill>
            <a:ln>
              <a:solidFill>
                <a:srgbClr val="002552"/>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800" dirty="0">
                  <a:solidFill>
                    <a:srgbClr val="002552"/>
                  </a:solidFill>
                  <a:latin typeface="Cambria Math" charset="0"/>
                  <a:ea typeface="Cambria Math" charset="0"/>
                  <a:cs typeface="Cambria Math" charset="0"/>
                </a:rPr>
                <a:t>×</a:t>
              </a:r>
            </a:p>
          </p:txBody>
        </p:sp>
        <p:sp>
          <p:nvSpPr>
            <p:cNvPr id="15" name="TextBox 14"/>
            <p:cNvSpPr txBox="1"/>
            <p:nvPr/>
          </p:nvSpPr>
          <p:spPr>
            <a:xfrm>
              <a:off x="1863242" y="5590113"/>
              <a:ext cx="1581616" cy="369332"/>
            </a:xfrm>
            <a:prstGeom prst="rect">
              <a:avLst/>
            </a:prstGeom>
            <a:noFill/>
          </p:spPr>
          <p:txBody>
            <a:bodyPr wrap="square" rtlCol="0">
              <a:spAutoFit/>
            </a:bodyPr>
            <a:lstStyle/>
            <a:p>
              <a:r>
                <a:rPr lang="en-US" dirty="0">
                  <a:solidFill>
                    <a:srgbClr val="003470"/>
                  </a:solidFill>
                </a:rPr>
                <a:t>mathematical</a:t>
              </a:r>
            </a:p>
          </p:txBody>
        </p:sp>
      </p:grpSp>
      <p:grpSp>
        <p:nvGrpSpPr>
          <p:cNvPr id="18" name="Group 17"/>
          <p:cNvGrpSpPr/>
          <p:nvPr/>
        </p:nvGrpSpPr>
        <p:grpSpPr>
          <a:xfrm>
            <a:off x="8002539" y="4188012"/>
            <a:ext cx="3284036" cy="1118291"/>
            <a:chOff x="5012596" y="4841154"/>
            <a:chExt cx="3284036" cy="1118291"/>
          </a:xfrm>
        </p:grpSpPr>
        <p:sp>
          <p:nvSpPr>
            <p:cNvPr id="7" name="Rounded Rectangle 6"/>
            <p:cNvSpPr/>
            <p:nvPr/>
          </p:nvSpPr>
          <p:spPr>
            <a:xfrm>
              <a:off x="5012596" y="4841154"/>
              <a:ext cx="730406" cy="711820"/>
            </a:xfrm>
            <a:prstGeom prst="roundRect">
              <a:avLst/>
            </a:prstGeom>
            <a:solidFill>
              <a:srgbClr val="002552"/>
            </a:solidFill>
            <a:ln>
              <a:solidFill>
                <a:srgbClr val="FFC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latin typeface="Courier" charset="0"/>
                  <a:ea typeface="Courier" charset="0"/>
                  <a:cs typeface="Courier" charset="0"/>
                </a:rPr>
                <a:t>AND</a:t>
              </a:r>
              <a:endParaRPr lang="en-US" dirty="0"/>
            </a:p>
          </p:txBody>
        </p:sp>
        <p:sp>
          <p:nvSpPr>
            <p:cNvPr id="8" name="Rounded Rectangle 7"/>
            <p:cNvSpPr/>
            <p:nvPr/>
          </p:nvSpPr>
          <p:spPr>
            <a:xfrm>
              <a:off x="5863806" y="4841154"/>
              <a:ext cx="730406" cy="711820"/>
            </a:xfrm>
            <a:prstGeom prst="roundRect">
              <a:avLst/>
            </a:prstGeom>
            <a:solidFill>
              <a:srgbClr val="002552"/>
            </a:solidFill>
            <a:ln>
              <a:solidFill>
                <a:srgbClr val="FFC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latin typeface="Courier" charset="0"/>
                  <a:ea typeface="Courier" charset="0"/>
                  <a:cs typeface="Courier" charset="0"/>
                </a:rPr>
                <a:t>OR</a:t>
              </a:r>
              <a:endParaRPr lang="en-US" dirty="0"/>
            </a:p>
          </p:txBody>
        </p:sp>
        <p:sp>
          <p:nvSpPr>
            <p:cNvPr id="9" name="Rounded Rectangle 8"/>
            <p:cNvSpPr/>
            <p:nvPr/>
          </p:nvSpPr>
          <p:spPr>
            <a:xfrm>
              <a:off x="6715016" y="4841154"/>
              <a:ext cx="730406" cy="711820"/>
            </a:xfrm>
            <a:prstGeom prst="roundRect">
              <a:avLst/>
            </a:prstGeom>
            <a:solidFill>
              <a:srgbClr val="002552"/>
            </a:solidFill>
            <a:ln>
              <a:solidFill>
                <a:srgbClr val="FFC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atin typeface="Courier" charset="0"/>
                  <a:ea typeface="Courier" charset="0"/>
                  <a:cs typeface="Courier" charset="0"/>
                </a:rPr>
                <a:t>XOR</a:t>
              </a:r>
              <a:endParaRPr lang="en-US" dirty="0"/>
            </a:p>
          </p:txBody>
        </p:sp>
        <p:sp>
          <p:nvSpPr>
            <p:cNvPr id="10" name="Rounded Rectangle 9"/>
            <p:cNvSpPr/>
            <p:nvPr/>
          </p:nvSpPr>
          <p:spPr>
            <a:xfrm>
              <a:off x="7566226" y="4841154"/>
              <a:ext cx="730406" cy="711820"/>
            </a:xfrm>
            <a:prstGeom prst="roundRect">
              <a:avLst/>
            </a:prstGeom>
            <a:solidFill>
              <a:srgbClr val="002552"/>
            </a:solidFill>
            <a:ln>
              <a:solidFill>
                <a:srgbClr val="FFC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atin typeface="Courier" charset="0"/>
                  <a:ea typeface="Courier" charset="0"/>
                  <a:cs typeface="Courier" charset="0"/>
                </a:rPr>
                <a:t>NOT</a:t>
              </a:r>
              <a:endParaRPr lang="en-US" dirty="0"/>
            </a:p>
          </p:txBody>
        </p:sp>
        <p:sp>
          <p:nvSpPr>
            <p:cNvPr id="16" name="TextBox 15"/>
            <p:cNvSpPr txBox="1"/>
            <p:nvPr/>
          </p:nvSpPr>
          <p:spPr>
            <a:xfrm>
              <a:off x="5863806" y="5590113"/>
              <a:ext cx="1581616" cy="369332"/>
            </a:xfrm>
            <a:prstGeom prst="rect">
              <a:avLst/>
            </a:prstGeom>
            <a:noFill/>
          </p:spPr>
          <p:txBody>
            <a:bodyPr wrap="square" rtlCol="0">
              <a:spAutoFit/>
            </a:bodyPr>
            <a:lstStyle/>
            <a:p>
              <a:pPr algn="ctr"/>
              <a:r>
                <a:rPr lang="en-US">
                  <a:solidFill>
                    <a:srgbClr val="003470"/>
                  </a:solidFill>
                </a:rPr>
                <a:t>logical</a:t>
              </a:r>
            </a:p>
          </p:txBody>
        </p:sp>
      </p:grpSp>
    </p:spTree>
    <p:extLst>
      <p:ext uri="{BB962C8B-B14F-4D97-AF65-F5344CB8AC3E}">
        <p14:creationId xmlns:p14="http://schemas.microsoft.com/office/powerpoint/2010/main" val="19226482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330C2-52A4-1ABA-980B-56FBC97F350C}"/>
              </a:ext>
            </a:extLst>
          </p:cNvPr>
          <p:cNvSpPr>
            <a:spLocks noGrp="1"/>
          </p:cNvSpPr>
          <p:nvPr>
            <p:ph type="title"/>
          </p:nvPr>
        </p:nvSpPr>
        <p:spPr/>
        <p:txBody>
          <a:bodyPr/>
          <a:lstStyle/>
          <a:p>
            <a:r>
              <a:rPr lang="en-US" dirty="0"/>
              <a:t>Plan for Today</a:t>
            </a:r>
          </a:p>
        </p:txBody>
      </p:sp>
      <p:sp>
        <p:nvSpPr>
          <p:cNvPr id="3" name="Content Placeholder 2">
            <a:extLst>
              <a:ext uri="{FF2B5EF4-FFF2-40B4-BE49-F238E27FC236}">
                <a16:creationId xmlns:a16="http://schemas.microsoft.com/office/drawing/2014/main" id="{9EAE50F6-429C-715A-C25C-1C7744AED1CF}"/>
              </a:ext>
            </a:extLst>
          </p:cNvPr>
          <p:cNvSpPr>
            <a:spLocks noGrp="1"/>
          </p:cNvSpPr>
          <p:nvPr>
            <p:ph idx="1"/>
          </p:nvPr>
        </p:nvSpPr>
        <p:spPr/>
        <p:txBody>
          <a:bodyPr/>
          <a:lstStyle/>
          <a:p>
            <a:r>
              <a:rPr lang="en-US" dirty="0"/>
              <a:t>Who am I?</a:t>
            </a:r>
          </a:p>
          <a:p>
            <a:r>
              <a:rPr lang="en-US" dirty="0"/>
              <a:t>Who are you?</a:t>
            </a:r>
          </a:p>
          <a:p>
            <a:r>
              <a:rPr lang="en-US" dirty="0"/>
              <a:t>What will we do in this class? </a:t>
            </a:r>
          </a:p>
          <a:p>
            <a:r>
              <a:rPr lang="en-US" dirty="0"/>
              <a:t>What is computer science / coding?</a:t>
            </a:r>
          </a:p>
        </p:txBody>
      </p:sp>
    </p:spTree>
    <p:extLst>
      <p:ext uri="{BB962C8B-B14F-4D97-AF65-F5344CB8AC3E}">
        <p14:creationId xmlns:p14="http://schemas.microsoft.com/office/powerpoint/2010/main" val="10855461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169" name="Rectangle 1"/>
          <p:cNvSpPr>
            <a:spLocks noGrp="1" noChangeArrowheads="1"/>
          </p:cNvSpPr>
          <p:nvPr>
            <p:ph type="title"/>
          </p:nvPr>
        </p:nvSpPr>
        <p:spPr>
          <a:ln/>
        </p:spPr>
        <p:txBody>
          <a:bodyPr/>
          <a:lstStyle/>
          <a:p>
            <a:r>
              <a:rPr lang="en-US" altLang="en-US" dirty="0"/>
              <a:t>Original “Computers” </a:t>
            </a:r>
          </a:p>
        </p:txBody>
      </p:sp>
      <p:pic>
        <p:nvPicPr>
          <p:cNvPr id="1026" name="Picture 2" descr="Katherine Johnson">
            <a:extLst>
              <a:ext uri="{FF2B5EF4-FFF2-40B4-BE49-F238E27FC236}">
                <a16:creationId xmlns:a16="http://schemas.microsoft.com/office/drawing/2014/main" id="{5F584509-4F08-238F-6884-4D6F6CC09E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71455" y="360218"/>
            <a:ext cx="3219739" cy="405754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Keypunch operators at IBM in Stockholm in the 1930s.">
            <a:extLst>
              <a:ext uri="{FF2B5EF4-FFF2-40B4-BE49-F238E27FC236}">
                <a16:creationId xmlns:a16="http://schemas.microsoft.com/office/drawing/2014/main" id="{48FBEA48-793F-1D57-4992-DFF830C68A0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92538" y="2571750"/>
            <a:ext cx="4348298" cy="341341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BCDF781B-5527-4A08-CBE8-1147637E9851}"/>
              </a:ext>
            </a:extLst>
          </p:cNvPr>
          <p:cNvSpPr txBox="1"/>
          <p:nvPr/>
        </p:nvSpPr>
        <p:spPr>
          <a:xfrm>
            <a:off x="7663592" y="1925419"/>
            <a:ext cx="3877244" cy="646331"/>
          </a:xfrm>
          <a:prstGeom prst="rect">
            <a:avLst/>
          </a:prstGeom>
          <a:noFill/>
        </p:spPr>
        <p:txBody>
          <a:bodyPr wrap="square" rtlCol="0">
            <a:spAutoFit/>
          </a:bodyPr>
          <a:lstStyle/>
          <a:p>
            <a:pPr algn="r"/>
            <a:r>
              <a:rPr lang="en-US" dirty="0">
                <a:effectLst/>
                <a:latin typeface="nyt-magsans"/>
              </a:rPr>
              <a:t>Keypunch operators at IBM in Stockholm in the 1930s.</a:t>
            </a:r>
            <a:endParaRPr lang="en-US" dirty="0"/>
          </a:p>
        </p:txBody>
      </p:sp>
      <p:sp>
        <p:nvSpPr>
          <p:cNvPr id="4" name="TextBox 3">
            <a:extLst>
              <a:ext uri="{FF2B5EF4-FFF2-40B4-BE49-F238E27FC236}">
                <a16:creationId xmlns:a16="http://schemas.microsoft.com/office/drawing/2014/main" id="{F34EF443-9975-1555-2C83-DADD84A8057D}"/>
              </a:ext>
            </a:extLst>
          </p:cNvPr>
          <p:cNvSpPr txBox="1"/>
          <p:nvPr/>
        </p:nvSpPr>
        <p:spPr>
          <a:xfrm>
            <a:off x="6882543" y="332692"/>
            <a:ext cx="1919564" cy="369332"/>
          </a:xfrm>
          <a:prstGeom prst="rect">
            <a:avLst/>
          </a:prstGeom>
          <a:noFill/>
        </p:spPr>
        <p:txBody>
          <a:bodyPr wrap="none" rtlCol="0">
            <a:spAutoFit/>
          </a:bodyPr>
          <a:lstStyle/>
          <a:p>
            <a:r>
              <a:rPr lang="en-US" b="0" i="0" dirty="0">
                <a:solidFill>
                  <a:srgbClr val="323232"/>
                </a:solidFill>
                <a:effectLst/>
                <a:latin typeface="FreightSansW01"/>
              </a:rPr>
              <a:t>Katherine Johnson</a:t>
            </a:r>
            <a:endParaRPr lang="en-US" dirty="0"/>
          </a:p>
        </p:txBody>
      </p:sp>
      <p:sp>
        <p:nvSpPr>
          <p:cNvPr id="5" name="TextBox 4">
            <a:extLst>
              <a:ext uri="{FF2B5EF4-FFF2-40B4-BE49-F238E27FC236}">
                <a16:creationId xmlns:a16="http://schemas.microsoft.com/office/drawing/2014/main" id="{2F1E47DE-2451-3FA0-4BD0-0B503FB3647F}"/>
              </a:ext>
            </a:extLst>
          </p:cNvPr>
          <p:cNvSpPr txBox="1"/>
          <p:nvPr/>
        </p:nvSpPr>
        <p:spPr>
          <a:xfrm>
            <a:off x="5056909" y="6580909"/>
            <a:ext cx="7158691" cy="307777"/>
          </a:xfrm>
          <a:prstGeom prst="rect">
            <a:avLst/>
          </a:prstGeom>
          <a:noFill/>
        </p:spPr>
        <p:txBody>
          <a:bodyPr wrap="none" rtlCol="0">
            <a:spAutoFit/>
          </a:bodyPr>
          <a:lstStyle/>
          <a:p>
            <a:r>
              <a:rPr lang="en-US" sz="1400" dirty="0"/>
              <a:t>https://</a:t>
            </a:r>
            <a:r>
              <a:rPr lang="en-US" sz="1400" dirty="0" err="1"/>
              <a:t>www.nytimes.com</a:t>
            </a:r>
            <a:r>
              <a:rPr lang="en-US" sz="1400" dirty="0"/>
              <a:t>/2019/02/13/magazine/women-coding-computer-</a:t>
            </a:r>
            <a:r>
              <a:rPr lang="en-US" sz="1400" dirty="0" err="1"/>
              <a:t>programming.html</a:t>
            </a:r>
            <a:endParaRPr lang="en-US" sz="1400" dirty="0"/>
          </a:p>
        </p:txBody>
      </p:sp>
    </p:spTree>
    <p:extLst>
      <p:ext uri="{BB962C8B-B14F-4D97-AF65-F5344CB8AC3E}">
        <p14:creationId xmlns:p14="http://schemas.microsoft.com/office/powerpoint/2010/main" val="17101399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169" name="Rectangle 1"/>
          <p:cNvSpPr>
            <a:spLocks noGrp="1" noChangeArrowheads="1"/>
          </p:cNvSpPr>
          <p:nvPr>
            <p:ph type="title"/>
          </p:nvPr>
        </p:nvSpPr>
        <p:spPr>
          <a:ln/>
        </p:spPr>
        <p:txBody>
          <a:bodyPr/>
          <a:lstStyle/>
          <a:p>
            <a:r>
              <a:rPr lang="en-US" altLang="en-US" dirty="0"/>
              <a:t>First Electronic Computer</a:t>
            </a:r>
          </a:p>
        </p:txBody>
      </p:sp>
      <p:pic>
        <p:nvPicPr>
          <p:cNvPr id="4098" name="Picture 2" descr="PHOTO: The EDSAC computer (Electronic Delay Storage Automatic Computer) circa 1949. ">
            <a:extLst>
              <a:ext uri="{FF2B5EF4-FFF2-40B4-BE49-F238E27FC236}">
                <a16:creationId xmlns:a16="http://schemas.microsoft.com/office/drawing/2014/main" id="{23940E3F-D346-1FEE-FBD6-CEC841C8C0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46825" y="1123837"/>
            <a:ext cx="7878820" cy="443183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B1EAF2BD-4FA9-6581-0C51-2A20F87DE4DA}"/>
              </a:ext>
            </a:extLst>
          </p:cNvPr>
          <p:cNvSpPr txBox="1"/>
          <p:nvPr/>
        </p:nvSpPr>
        <p:spPr>
          <a:xfrm>
            <a:off x="3992511" y="6414655"/>
            <a:ext cx="8199489" cy="307777"/>
          </a:xfrm>
          <a:prstGeom prst="rect">
            <a:avLst/>
          </a:prstGeom>
          <a:noFill/>
        </p:spPr>
        <p:txBody>
          <a:bodyPr wrap="none" rtlCol="0">
            <a:spAutoFit/>
          </a:bodyPr>
          <a:lstStyle/>
          <a:p>
            <a:r>
              <a:rPr lang="en-US" sz="1400" dirty="0"/>
              <a:t>https://</a:t>
            </a:r>
            <a:r>
              <a:rPr lang="en-US" sz="1400" dirty="0" err="1"/>
              <a:t>abcnews.go.com</a:t>
            </a:r>
            <a:r>
              <a:rPr lang="en-US" sz="1400" dirty="0"/>
              <a:t>/Technology/blast-past-part-belonging-worlds-computers-found/</a:t>
            </a:r>
            <a:r>
              <a:rPr lang="en-US" sz="1400" dirty="0" err="1"/>
              <a:t>story?id</a:t>
            </a:r>
            <a:r>
              <a:rPr lang="en-US" sz="1400" dirty="0"/>
              <a:t>=28697624</a:t>
            </a:r>
          </a:p>
        </p:txBody>
      </p:sp>
    </p:spTree>
    <p:extLst>
      <p:ext uri="{BB962C8B-B14F-4D97-AF65-F5344CB8AC3E}">
        <p14:creationId xmlns:p14="http://schemas.microsoft.com/office/powerpoint/2010/main" val="24173393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169" name="Rectangle 1"/>
          <p:cNvSpPr>
            <a:spLocks noGrp="1" noChangeArrowheads="1"/>
          </p:cNvSpPr>
          <p:nvPr>
            <p:ph type="title"/>
          </p:nvPr>
        </p:nvSpPr>
        <p:spPr>
          <a:ln/>
        </p:spPr>
        <p:txBody>
          <a:bodyPr/>
          <a:lstStyle/>
          <a:p>
            <a:r>
              <a:rPr lang="en-US" altLang="en-US" dirty="0"/>
              <a:t>First Electronic Computer</a:t>
            </a:r>
          </a:p>
        </p:txBody>
      </p:sp>
      <p:pic>
        <p:nvPicPr>
          <p:cNvPr id="4098" name="Picture 2" descr="PHOTO: The EDSAC computer (Electronic Delay Storage Automatic Computer) circa 1949. ">
            <a:extLst>
              <a:ext uri="{FF2B5EF4-FFF2-40B4-BE49-F238E27FC236}">
                <a16:creationId xmlns:a16="http://schemas.microsoft.com/office/drawing/2014/main" id="{23940E3F-D346-1FEE-FBD6-CEC841C8C0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63698" y="2481281"/>
            <a:ext cx="3243602" cy="182452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B1EAF2BD-4FA9-6581-0C51-2A20F87DE4DA}"/>
              </a:ext>
            </a:extLst>
          </p:cNvPr>
          <p:cNvSpPr txBox="1"/>
          <p:nvPr/>
        </p:nvSpPr>
        <p:spPr>
          <a:xfrm>
            <a:off x="3992511" y="6414655"/>
            <a:ext cx="8199489" cy="307777"/>
          </a:xfrm>
          <a:prstGeom prst="rect">
            <a:avLst/>
          </a:prstGeom>
          <a:noFill/>
        </p:spPr>
        <p:txBody>
          <a:bodyPr wrap="none" rtlCol="0">
            <a:spAutoFit/>
          </a:bodyPr>
          <a:lstStyle/>
          <a:p>
            <a:r>
              <a:rPr lang="en-US" sz="1400" dirty="0"/>
              <a:t>https://</a:t>
            </a:r>
            <a:r>
              <a:rPr lang="en-US" sz="1400" dirty="0" err="1"/>
              <a:t>abcnews.go.com</a:t>
            </a:r>
            <a:r>
              <a:rPr lang="en-US" sz="1400" dirty="0"/>
              <a:t>/Technology/blast-past-part-belonging-worlds-computers-found/</a:t>
            </a:r>
            <a:r>
              <a:rPr lang="en-US" sz="1400" dirty="0" err="1"/>
              <a:t>story?id</a:t>
            </a:r>
            <a:r>
              <a:rPr lang="en-US" sz="1400" dirty="0"/>
              <a:t>=28697624</a:t>
            </a:r>
          </a:p>
        </p:txBody>
      </p:sp>
      <p:sp>
        <p:nvSpPr>
          <p:cNvPr id="3" name="Equal 2">
            <a:extLst>
              <a:ext uri="{FF2B5EF4-FFF2-40B4-BE49-F238E27FC236}">
                <a16:creationId xmlns:a16="http://schemas.microsoft.com/office/drawing/2014/main" id="{C6EEBFEF-79CD-0A78-89C9-1DE07026F3DA}"/>
              </a:ext>
            </a:extLst>
          </p:cNvPr>
          <p:cNvSpPr/>
          <p:nvPr/>
        </p:nvSpPr>
        <p:spPr>
          <a:xfrm>
            <a:off x="7097585" y="3388102"/>
            <a:ext cx="1618344" cy="736600"/>
          </a:xfrm>
          <a:prstGeom prst="mathEqual">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5" name="Graphic 4" descr="Question Mark with solid fill">
            <a:extLst>
              <a:ext uri="{FF2B5EF4-FFF2-40B4-BE49-F238E27FC236}">
                <a16:creationId xmlns:a16="http://schemas.microsoft.com/office/drawing/2014/main" id="{2639C8B9-F04E-E0A3-8B16-346361140E7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449557" y="2658921"/>
            <a:ext cx="914400" cy="914400"/>
          </a:xfrm>
          <a:prstGeom prst="rect">
            <a:avLst/>
          </a:prstGeom>
        </p:spPr>
      </p:pic>
      <p:pic>
        <p:nvPicPr>
          <p:cNvPr id="8" name="Picture 2" descr="Katherine Johnson">
            <a:extLst>
              <a:ext uri="{FF2B5EF4-FFF2-40B4-BE49-F238E27FC236}">
                <a16:creationId xmlns:a16="http://schemas.microsoft.com/office/drawing/2014/main" id="{31783023-A69B-F9A1-D4C3-EEB0032855A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715929" y="1609542"/>
            <a:ext cx="2887547" cy="3638915"/>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430666CE-AB6F-B456-0BF6-7BFD80DE4CF0}"/>
              </a:ext>
            </a:extLst>
          </p:cNvPr>
          <p:cNvSpPr txBox="1"/>
          <p:nvPr/>
        </p:nvSpPr>
        <p:spPr>
          <a:xfrm>
            <a:off x="5033309" y="6148992"/>
            <a:ext cx="7158691" cy="307777"/>
          </a:xfrm>
          <a:prstGeom prst="rect">
            <a:avLst/>
          </a:prstGeom>
          <a:noFill/>
        </p:spPr>
        <p:txBody>
          <a:bodyPr wrap="none" rtlCol="0">
            <a:spAutoFit/>
          </a:bodyPr>
          <a:lstStyle/>
          <a:p>
            <a:r>
              <a:rPr lang="en-US" sz="1400" dirty="0"/>
              <a:t>https://</a:t>
            </a:r>
            <a:r>
              <a:rPr lang="en-US" sz="1400" dirty="0" err="1"/>
              <a:t>www.nytimes.com</a:t>
            </a:r>
            <a:r>
              <a:rPr lang="en-US" sz="1400" dirty="0"/>
              <a:t>/2019/02/13/magazine/women-coding-computer-</a:t>
            </a:r>
            <a:r>
              <a:rPr lang="en-US" sz="1400" dirty="0" err="1"/>
              <a:t>programming.html</a:t>
            </a:r>
            <a:endParaRPr lang="en-US" sz="1400" dirty="0"/>
          </a:p>
        </p:txBody>
      </p:sp>
    </p:spTree>
    <p:extLst>
      <p:ext uri="{BB962C8B-B14F-4D97-AF65-F5344CB8AC3E}">
        <p14:creationId xmlns:p14="http://schemas.microsoft.com/office/powerpoint/2010/main" val="4271465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169" name="Rectangle 1"/>
          <p:cNvSpPr>
            <a:spLocks noGrp="1" noChangeArrowheads="1"/>
          </p:cNvSpPr>
          <p:nvPr>
            <p:ph type="title"/>
          </p:nvPr>
        </p:nvSpPr>
        <p:spPr>
          <a:ln/>
        </p:spPr>
        <p:txBody>
          <a:bodyPr/>
          <a:lstStyle/>
          <a:p>
            <a:r>
              <a:rPr lang="en-US" altLang="en-US" dirty="0"/>
              <a:t>First Electronic Computer</a:t>
            </a:r>
          </a:p>
        </p:txBody>
      </p:sp>
      <p:sp>
        <p:nvSpPr>
          <p:cNvPr id="2" name="TextBox 1">
            <a:extLst>
              <a:ext uri="{FF2B5EF4-FFF2-40B4-BE49-F238E27FC236}">
                <a16:creationId xmlns:a16="http://schemas.microsoft.com/office/drawing/2014/main" id="{B1EAF2BD-4FA9-6581-0C51-2A20F87DE4DA}"/>
              </a:ext>
            </a:extLst>
          </p:cNvPr>
          <p:cNvSpPr txBox="1"/>
          <p:nvPr/>
        </p:nvSpPr>
        <p:spPr>
          <a:xfrm>
            <a:off x="5180593" y="6443684"/>
            <a:ext cx="7011407" cy="307777"/>
          </a:xfrm>
          <a:prstGeom prst="rect">
            <a:avLst/>
          </a:prstGeom>
          <a:noFill/>
        </p:spPr>
        <p:txBody>
          <a:bodyPr wrap="none" rtlCol="0">
            <a:spAutoFit/>
          </a:bodyPr>
          <a:lstStyle/>
          <a:p>
            <a:r>
              <a:rPr lang="en-US" sz="1400" dirty="0"/>
              <a:t>https://</a:t>
            </a:r>
            <a:r>
              <a:rPr lang="en-US" sz="1400" dirty="0" err="1"/>
              <a:t>en.wikipedia.org</a:t>
            </a:r>
            <a:r>
              <a:rPr lang="en-US" sz="1400" dirty="0"/>
              <a:t>/wiki/</a:t>
            </a:r>
            <a:r>
              <a:rPr lang="en-US" sz="1400" dirty="0" err="1"/>
              <a:t>Punched_card</a:t>
            </a:r>
            <a:r>
              <a:rPr lang="en-US" sz="1400" dirty="0"/>
              <a:t>#/media/</a:t>
            </a:r>
            <a:r>
              <a:rPr lang="en-US" sz="1400" dirty="0" err="1"/>
              <a:t>File:Used_Punchcard</a:t>
            </a:r>
            <a:r>
              <a:rPr lang="en-US" sz="1400" dirty="0"/>
              <a:t>_(5151286161).jpg</a:t>
            </a:r>
          </a:p>
        </p:txBody>
      </p:sp>
      <p:pic>
        <p:nvPicPr>
          <p:cNvPr id="7170" name="Picture 2" descr="undefined">
            <a:extLst>
              <a:ext uri="{FF2B5EF4-FFF2-40B4-BE49-F238E27FC236}">
                <a16:creationId xmlns:a16="http://schemas.microsoft.com/office/drawing/2014/main" id="{E1FB7696-DF0C-F4D1-ED75-FCC013CA2E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94271" y="1683732"/>
            <a:ext cx="7973622" cy="34905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4822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169" name="Rectangle 1"/>
          <p:cNvSpPr>
            <a:spLocks noGrp="1" noChangeArrowheads="1"/>
          </p:cNvSpPr>
          <p:nvPr>
            <p:ph type="title"/>
          </p:nvPr>
        </p:nvSpPr>
        <p:spPr>
          <a:ln/>
        </p:spPr>
        <p:txBody>
          <a:bodyPr/>
          <a:lstStyle/>
          <a:p>
            <a:r>
              <a:rPr lang="en-US" altLang="en-US" dirty="0"/>
              <a:t>Original “Computers” </a:t>
            </a:r>
          </a:p>
        </p:txBody>
      </p:sp>
      <p:pic>
        <p:nvPicPr>
          <p:cNvPr id="2050" name="Picture 2" descr="Computer operators with an Eniac — the world’s first programmable general-purpose computer.">
            <a:extLst>
              <a:ext uri="{FF2B5EF4-FFF2-40B4-BE49-F238E27FC236}">
                <a16:creationId xmlns:a16="http://schemas.microsoft.com/office/drawing/2014/main" id="{31F0AB93-40CF-6F90-D587-B72B311AD9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9273" y="832888"/>
            <a:ext cx="7620000" cy="46482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8C447473-C6FC-D8EA-A10F-196826C5E1FF}"/>
              </a:ext>
            </a:extLst>
          </p:cNvPr>
          <p:cNvSpPr txBox="1"/>
          <p:nvPr/>
        </p:nvSpPr>
        <p:spPr>
          <a:xfrm>
            <a:off x="3879274" y="5481088"/>
            <a:ext cx="7620000" cy="646331"/>
          </a:xfrm>
          <a:prstGeom prst="rect">
            <a:avLst/>
          </a:prstGeom>
          <a:noFill/>
        </p:spPr>
        <p:txBody>
          <a:bodyPr wrap="square" rtlCol="0">
            <a:spAutoFit/>
          </a:bodyPr>
          <a:lstStyle/>
          <a:p>
            <a:r>
              <a:rPr lang="en-US" b="0" i="0" dirty="0">
                <a:solidFill>
                  <a:srgbClr val="363636"/>
                </a:solidFill>
                <a:effectLst/>
                <a:latin typeface="nyt-magsans"/>
              </a:rPr>
              <a:t>Computer operators with an </a:t>
            </a:r>
            <a:r>
              <a:rPr lang="en-US" b="0" i="0" dirty="0" err="1">
                <a:solidFill>
                  <a:srgbClr val="363636"/>
                </a:solidFill>
                <a:effectLst/>
                <a:latin typeface="nyt-magsans"/>
              </a:rPr>
              <a:t>Eniac</a:t>
            </a:r>
            <a:r>
              <a:rPr lang="en-US" b="0" i="0" dirty="0">
                <a:solidFill>
                  <a:srgbClr val="363636"/>
                </a:solidFill>
                <a:effectLst/>
                <a:latin typeface="nyt-magsans"/>
              </a:rPr>
              <a:t> — the world’s first programmable general-purpose computer.</a:t>
            </a:r>
            <a:endParaRPr lang="en-US" dirty="0"/>
          </a:p>
        </p:txBody>
      </p:sp>
      <p:sp>
        <p:nvSpPr>
          <p:cNvPr id="3" name="TextBox 2">
            <a:extLst>
              <a:ext uri="{FF2B5EF4-FFF2-40B4-BE49-F238E27FC236}">
                <a16:creationId xmlns:a16="http://schemas.microsoft.com/office/drawing/2014/main" id="{C988997E-B8F1-B10D-5215-DA4B1262B45F}"/>
              </a:ext>
            </a:extLst>
          </p:cNvPr>
          <p:cNvSpPr txBox="1"/>
          <p:nvPr/>
        </p:nvSpPr>
        <p:spPr>
          <a:xfrm>
            <a:off x="5056909" y="6580909"/>
            <a:ext cx="7158691" cy="307777"/>
          </a:xfrm>
          <a:prstGeom prst="rect">
            <a:avLst/>
          </a:prstGeom>
          <a:noFill/>
        </p:spPr>
        <p:txBody>
          <a:bodyPr wrap="none" rtlCol="0">
            <a:spAutoFit/>
          </a:bodyPr>
          <a:lstStyle/>
          <a:p>
            <a:r>
              <a:rPr lang="en-US" sz="1400" dirty="0"/>
              <a:t>https://</a:t>
            </a:r>
            <a:r>
              <a:rPr lang="en-US" sz="1400" dirty="0" err="1"/>
              <a:t>www.nytimes.com</a:t>
            </a:r>
            <a:r>
              <a:rPr lang="en-US" sz="1400" dirty="0"/>
              <a:t>/2019/02/13/magazine/women-coding-computer-</a:t>
            </a:r>
            <a:r>
              <a:rPr lang="en-US" sz="1400" dirty="0" err="1"/>
              <a:t>programming.html</a:t>
            </a:r>
            <a:endParaRPr lang="en-US" sz="1400" dirty="0"/>
          </a:p>
        </p:txBody>
      </p:sp>
    </p:spTree>
    <p:extLst>
      <p:ext uri="{BB962C8B-B14F-4D97-AF65-F5344CB8AC3E}">
        <p14:creationId xmlns:p14="http://schemas.microsoft.com/office/powerpoint/2010/main" val="24876887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169" name="Rectangle 1"/>
          <p:cNvSpPr>
            <a:spLocks noGrp="1" noChangeArrowheads="1"/>
          </p:cNvSpPr>
          <p:nvPr>
            <p:ph type="title"/>
          </p:nvPr>
        </p:nvSpPr>
        <p:spPr>
          <a:ln/>
        </p:spPr>
        <p:txBody>
          <a:bodyPr/>
          <a:lstStyle/>
          <a:p>
            <a:r>
              <a:rPr lang="en-US" altLang="en-US" strike="sngStrike" dirty="0"/>
              <a:t>Original “Computers” </a:t>
            </a:r>
            <a:br>
              <a:rPr lang="en-US" altLang="en-US" strike="sngStrike" dirty="0"/>
            </a:br>
            <a:r>
              <a:rPr lang="en-US" altLang="en-US" dirty="0"/>
              <a:t>Programmers</a:t>
            </a:r>
          </a:p>
        </p:txBody>
      </p:sp>
      <p:sp>
        <p:nvSpPr>
          <p:cNvPr id="3" name="TextBox 2">
            <a:extLst>
              <a:ext uri="{FF2B5EF4-FFF2-40B4-BE49-F238E27FC236}">
                <a16:creationId xmlns:a16="http://schemas.microsoft.com/office/drawing/2014/main" id="{C988997E-B8F1-B10D-5215-DA4B1262B45F}"/>
              </a:ext>
            </a:extLst>
          </p:cNvPr>
          <p:cNvSpPr txBox="1"/>
          <p:nvPr/>
        </p:nvSpPr>
        <p:spPr>
          <a:xfrm>
            <a:off x="5056909" y="6580909"/>
            <a:ext cx="7158691" cy="307777"/>
          </a:xfrm>
          <a:prstGeom prst="rect">
            <a:avLst/>
          </a:prstGeom>
          <a:noFill/>
        </p:spPr>
        <p:txBody>
          <a:bodyPr wrap="none" rtlCol="0">
            <a:spAutoFit/>
          </a:bodyPr>
          <a:lstStyle/>
          <a:p>
            <a:r>
              <a:rPr lang="en-US" sz="1400" dirty="0"/>
              <a:t>https://</a:t>
            </a:r>
            <a:r>
              <a:rPr lang="en-US" sz="1400" dirty="0" err="1"/>
              <a:t>www.nytimes.com</a:t>
            </a:r>
            <a:r>
              <a:rPr lang="en-US" sz="1400" dirty="0"/>
              <a:t>/2019/02/13/magazine/women-coding-computer-</a:t>
            </a:r>
            <a:r>
              <a:rPr lang="en-US" sz="1400" dirty="0" err="1"/>
              <a:t>programming.html</a:t>
            </a:r>
            <a:endParaRPr lang="en-US" sz="1400" dirty="0"/>
          </a:p>
        </p:txBody>
      </p:sp>
      <p:pic>
        <p:nvPicPr>
          <p:cNvPr id="5" name="Picture 2" descr="Computer operators with an Eniac — the world’s first programmable general-purpose computer.">
            <a:extLst>
              <a:ext uri="{FF2B5EF4-FFF2-40B4-BE49-F238E27FC236}">
                <a16:creationId xmlns:a16="http://schemas.microsoft.com/office/drawing/2014/main" id="{1CF2B434-4E6F-F6DD-1A7F-92103EF70A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9273" y="832888"/>
            <a:ext cx="7620000" cy="46482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8AA1A91-A6C6-08E8-1F4B-F92073B9CB4D}"/>
              </a:ext>
            </a:extLst>
          </p:cNvPr>
          <p:cNvSpPr txBox="1"/>
          <p:nvPr/>
        </p:nvSpPr>
        <p:spPr>
          <a:xfrm>
            <a:off x="3879274" y="5481088"/>
            <a:ext cx="7620000" cy="646331"/>
          </a:xfrm>
          <a:prstGeom prst="rect">
            <a:avLst/>
          </a:prstGeom>
          <a:noFill/>
        </p:spPr>
        <p:txBody>
          <a:bodyPr wrap="square" rtlCol="0">
            <a:spAutoFit/>
          </a:bodyPr>
          <a:lstStyle/>
          <a:p>
            <a:r>
              <a:rPr lang="en-US" b="0" i="0" dirty="0">
                <a:solidFill>
                  <a:srgbClr val="363636"/>
                </a:solidFill>
                <a:effectLst/>
                <a:latin typeface="nyt-magsans"/>
              </a:rPr>
              <a:t>Computer operators with an </a:t>
            </a:r>
            <a:r>
              <a:rPr lang="en-US" b="0" i="0" dirty="0" err="1">
                <a:solidFill>
                  <a:srgbClr val="363636"/>
                </a:solidFill>
                <a:effectLst/>
                <a:latin typeface="nyt-magsans"/>
              </a:rPr>
              <a:t>Eniac</a:t>
            </a:r>
            <a:r>
              <a:rPr lang="en-US" b="0" i="0" dirty="0">
                <a:solidFill>
                  <a:srgbClr val="363636"/>
                </a:solidFill>
                <a:effectLst/>
                <a:latin typeface="nyt-magsans"/>
              </a:rPr>
              <a:t> — the world’s first programmable general-purpose computer.</a:t>
            </a:r>
            <a:endParaRPr lang="en-US" dirty="0"/>
          </a:p>
        </p:txBody>
      </p:sp>
    </p:spTree>
    <p:extLst>
      <p:ext uri="{BB962C8B-B14F-4D97-AF65-F5344CB8AC3E}">
        <p14:creationId xmlns:p14="http://schemas.microsoft.com/office/powerpoint/2010/main" val="2887258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169" name="Rectangle 1"/>
          <p:cNvSpPr>
            <a:spLocks noGrp="1" noChangeArrowheads="1"/>
          </p:cNvSpPr>
          <p:nvPr>
            <p:ph type="title"/>
          </p:nvPr>
        </p:nvSpPr>
        <p:spPr>
          <a:ln/>
        </p:spPr>
        <p:txBody>
          <a:bodyPr/>
          <a:lstStyle/>
          <a:p>
            <a:r>
              <a:rPr lang="en-US" altLang="en-US" dirty="0"/>
              <a:t>Programmers</a:t>
            </a:r>
          </a:p>
        </p:txBody>
      </p:sp>
      <p:sp>
        <p:nvSpPr>
          <p:cNvPr id="3" name="TextBox 2">
            <a:extLst>
              <a:ext uri="{FF2B5EF4-FFF2-40B4-BE49-F238E27FC236}">
                <a16:creationId xmlns:a16="http://schemas.microsoft.com/office/drawing/2014/main" id="{C988997E-B8F1-B10D-5215-DA4B1262B45F}"/>
              </a:ext>
            </a:extLst>
          </p:cNvPr>
          <p:cNvSpPr txBox="1"/>
          <p:nvPr/>
        </p:nvSpPr>
        <p:spPr>
          <a:xfrm>
            <a:off x="5056909" y="6580909"/>
            <a:ext cx="7158691" cy="307777"/>
          </a:xfrm>
          <a:prstGeom prst="rect">
            <a:avLst/>
          </a:prstGeom>
          <a:noFill/>
        </p:spPr>
        <p:txBody>
          <a:bodyPr wrap="none" rtlCol="0">
            <a:spAutoFit/>
          </a:bodyPr>
          <a:lstStyle/>
          <a:p>
            <a:r>
              <a:rPr lang="en-US" sz="1400" dirty="0"/>
              <a:t>https://</a:t>
            </a:r>
            <a:r>
              <a:rPr lang="en-US" sz="1400" dirty="0" err="1"/>
              <a:t>www.nytimes.com</a:t>
            </a:r>
            <a:r>
              <a:rPr lang="en-US" sz="1400" dirty="0"/>
              <a:t>/2019/02/13/magazine/women-coding-computer-</a:t>
            </a:r>
            <a:r>
              <a:rPr lang="en-US" sz="1400" dirty="0" err="1"/>
              <a:t>programming.html</a:t>
            </a:r>
            <a:endParaRPr lang="en-US" sz="1400" dirty="0"/>
          </a:p>
        </p:txBody>
      </p:sp>
      <p:pic>
        <p:nvPicPr>
          <p:cNvPr id="3074" name="Picture 2" descr="An engraving of Ada Lovelace, the first computer programmer.">
            <a:extLst>
              <a:ext uri="{FF2B5EF4-FFF2-40B4-BE49-F238E27FC236}">
                <a16:creationId xmlns:a16="http://schemas.microsoft.com/office/drawing/2014/main" id="{456C9BC1-BC06-F320-403C-14A5BA803B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98316" y="2673927"/>
            <a:ext cx="3112924" cy="390698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2DBE907-E307-7D73-6500-D23A0A9D0522}"/>
              </a:ext>
            </a:extLst>
          </p:cNvPr>
          <p:cNvSpPr txBox="1"/>
          <p:nvPr/>
        </p:nvSpPr>
        <p:spPr>
          <a:xfrm>
            <a:off x="8259638" y="2366150"/>
            <a:ext cx="3568606" cy="369332"/>
          </a:xfrm>
          <a:prstGeom prst="rect">
            <a:avLst/>
          </a:prstGeom>
          <a:noFill/>
        </p:spPr>
        <p:txBody>
          <a:bodyPr wrap="none" rtlCol="0">
            <a:spAutoFit/>
          </a:bodyPr>
          <a:lstStyle/>
          <a:p>
            <a:r>
              <a:rPr lang="en-US" dirty="0"/>
              <a:t>Ada Lovelace, the first programmer</a:t>
            </a:r>
          </a:p>
        </p:txBody>
      </p:sp>
      <p:pic>
        <p:nvPicPr>
          <p:cNvPr id="5" name="Graphic 4" descr="Treasure Map outline">
            <a:extLst>
              <a:ext uri="{FF2B5EF4-FFF2-40B4-BE49-F238E27FC236}">
                <a16:creationId xmlns:a16="http://schemas.microsoft.com/office/drawing/2014/main" id="{3F6681EC-1249-D629-A5A5-FBFC5929FE5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506244" y="2221808"/>
            <a:ext cx="3977863" cy="3977863"/>
          </a:xfrm>
          <a:prstGeom prst="rect">
            <a:avLst/>
          </a:prstGeom>
        </p:spPr>
      </p:pic>
      <p:pic>
        <p:nvPicPr>
          <p:cNvPr id="9" name="Graphic 8" descr="Pencil with solid fill">
            <a:extLst>
              <a:ext uri="{FF2B5EF4-FFF2-40B4-BE49-F238E27FC236}">
                <a16:creationId xmlns:a16="http://schemas.microsoft.com/office/drawing/2014/main" id="{E1F0D116-89E7-BB22-D166-2088D059C21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498288" y="2388405"/>
            <a:ext cx="1603353" cy="1603353"/>
          </a:xfrm>
          <a:prstGeom prst="rect">
            <a:avLst/>
          </a:prstGeom>
        </p:spPr>
      </p:pic>
      <p:sp>
        <p:nvSpPr>
          <p:cNvPr id="11" name="TextBox 10">
            <a:extLst>
              <a:ext uri="{FF2B5EF4-FFF2-40B4-BE49-F238E27FC236}">
                <a16:creationId xmlns:a16="http://schemas.microsoft.com/office/drawing/2014/main" id="{EDEE129B-057E-EEFB-BE21-21608D7EC761}"/>
              </a:ext>
            </a:extLst>
          </p:cNvPr>
          <p:cNvSpPr txBox="1"/>
          <p:nvPr/>
        </p:nvSpPr>
        <p:spPr>
          <a:xfrm>
            <a:off x="3646315" y="384639"/>
            <a:ext cx="7158691" cy="1384995"/>
          </a:xfrm>
          <a:prstGeom prst="rect">
            <a:avLst/>
          </a:prstGeom>
          <a:noFill/>
        </p:spPr>
        <p:txBody>
          <a:bodyPr wrap="square">
            <a:spAutoFit/>
          </a:bodyPr>
          <a:lstStyle/>
          <a:p>
            <a:pPr marL="0" indent="0">
              <a:spcBef>
                <a:spcPts val="0"/>
              </a:spcBef>
              <a:buNone/>
            </a:pPr>
            <a:r>
              <a:rPr lang="en-US" altLang="en-US" sz="2800" i="1" dirty="0"/>
              <a:t>Computation</a:t>
            </a:r>
            <a:r>
              <a:rPr lang="en-US" altLang="en-US" sz="2800" dirty="0"/>
              <a:t>: a sequence of </a:t>
            </a:r>
            <a:r>
              <a:rPr lang="en-US" altLang="en-US" sz="2800" b="1" dirty="0"/>
              <a:t>well-defined operations</a:t>
            </a:r>
            <a:r>
              <a:rPr lang="en-US" altLang="en-US" sz="2800" dirty="0"/>
              <a:t> that lead from an initial starting point to a desired final outcome</a:t>
            </a:r>
            <a:endParaRPr lang="en-US" sz="2800" dirty="0"/>
          </a:p>
        </p:txBody>
      </p:sp>
      <p:grpSp>
        <p:nvGrpSpPr>
          <p:cNvPr id="18" name="Group 17">
            <a:extLst>
              <a:ext uri="{FF2B5EF4-FFF2-40B4-BE49-F238E27FC236}">
                <a16:creationId xmlns:a16="http://schemas.microsoft.com/office/drawing/2014/main" id="{0858CBF7-CD27-A10E-DCC1-A2E1FDD84DD2}"/>
              </a:ext>
            </a:extLst>
          </p:cNvPr>
          <p:cNvGrpSpPr/>
          <p:nvPr/>
        </p:nvGrpSpPr>
        <p:grpSpPr>
          <a:xfrm>
            <a:off x="4691706" y="3787328"/>
            <a:ext cx="5641993" cy="2793581"/>
            <a:chOff x="1803429" y="3165864"/>
            <a:chExt cx="5641993" cy="2793581"/>
          </a:xfrm>
        </p:grpSpPr>
        <p:sp>
          <p:nvSpPr>
            <p:cNvPr id="19" name="Rounded Rectangle 18">
              <a:extLst>
                <a:ext uri="{FF2B5EF4-FFF2-40B4-BE49-F238E27FC236}">
                  <a16:creationId xmlns:a16="http://schemas.microsoft.com/office/drawing/2014/main" id="{D41D5C2E-046D-C91B-0A9F-C49F6AA15CC0}"/>
                </a:ext>
              </a:extLst>
            </p:cNvPr>
            <p:cNvSpPr/>
            <p:nvPr/>
          </p:nvSpPr>
          <p:spPr>
            <a:xfrm>
              <a:off x="2662318" y="3964395"/>
              <a:ext cx="660957" cy="361877"/>
            </a:xfrm>
            <a:prstGeom prst="roundRect">
              <a:avLst/>
            </a:prstGeom>
            <a:solidFill>
              <a:srgbClr val="002552"/>
            </a:solidFill>
            <a:ln>
              <a:solidFill>
                <a:srgbClr val="FFC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latin typeface="Courier" charset="0"/>
                  <a:ea typeface="Courier" charset="0"/>
                  <a:cs typeface="Courier" charset="0"/>
                </a:rPr>
                <a:t>AND</a:t>
              </a:r>
              <a:endParaRPr lang="en-US" dirty="0"/>
            </a:p>
          </p:txBody>
        </p:sp>
        <p:sp>
          <p:nvSpPr>
            <p:cNvPr id="20" name="Rounded Rectangle 19">
              <a:extLst>
                <a:ext uri="{FF2B5EF4-FFF2-40B4-BE49-F238E27FC236}">
                  <a16:creationId xmlns:a16="http://schemas.microsoft.com/office/drawing/2014/main" id="{69B786CE-A801-F53B-B7A1-B99C1E94A426}"/>
                </a:ext>
              </a:extLst>
            </p:cNvPr>
            <p:cNvSpPr/>
            <p:nvPr/>
          </p:nvSpPr>
          <p:spPr>
            <a:xfrm>
              <a:off x="1803429" y="4245309"/>
              <a:ext cx="528090" cy="361877"/>
            </a:xfrm>
            <a:prstGeom prst="roundRect">
              <a:avLst/>
            </a:prstGeom>
            <a:solidFill>
              <a:srgbClr val="002552"/>
            </a:solidFill>
            <a:ln>
              <a:solidFill>
                <a:srgbClr val="FFC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latin typeface="Courier" charset="0"/>
                  <a:ea typeface="Courier" charset="0"/>
                  <a:cs typeface="Courier" charset="0"/>
                </a:rPr>
                <a:t>OR</a:t>
              </a:r>
              <a:endParaRPr lang="en-US" dirty="0"/>
            </a:p>
          </p:txBody>
        </p:sp>
        <p:sp>
          <p:nvSpPr>
            <p:cNvPr id="22" name="Rounded Rectangle 21">
              <a:extLst>
                <a:ext uri="{FF2B5EF4-FFF2-40B4-BE49-F238E27FC236}">
                  <a16:creationId xmlns:a16="http://schemas.microsoft.com/office/drawing/2014/main" id="{A52EF9E2-0AF6-7365-7952-A5B759DADFDF}"/>
                </a:ext>
              </a:extLst>
            </p:cNvPr>
            <p:cNvSpPr/>
            <p:nvPr/>
          </p:nvSpPr>
          <p:spPr>
            <a:xfrm>
              <a:off x="2317664" y="3165864"/>
              <a:ext cx="660957" cy="361877"/>
            </a:xfrm>
            <a:prstGeom prst="roundRect">
              <a:avLst/>
            </a:prstGeom>
            <a:solidFill>
              <a:srgbClr val="002552"/>
            </a:solidFill>
            <a:ln>
              <a:solidFill>
                <a:srgbClr val="FFC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latin typeface="Courier" charset="0"/>
                  <a:ea typeface="Courier" charset="0"/>
                  <a:cs typeface="Courier" charset="0"/>
                </a:rPr>
                <a:t>NOT</a:t>
              </a:r>
              <a:endParaRPr lang="en-US" dirty="0"/>
            </a:p>
          </p:txBody>
        </p:sp>
        <p:sp>
          <p:nvSpPr>
            <p:cNvPr id="23" name="TextBox 22">
              <a:extLst>
                <a:ext uri="{FF2B5EF4-FFF2-40B4-BE49-F238E27FC236}">
                  <a16:creationId xmlns:a16="http://schemas.microsoft.com/office/drawing/2014/main" id="{6006AF6B-0895-88CD-9702-381406C1FC43}"/>
                </a:ext>
              </a:extLst>
            </p:cNvPr>
            <p:cNvSpPr txBox="1"/>
            <p:nvPr/>
          </p:nvSpPr>
          <p:spPr>
            <a:xfrm>
              <a:off x="5863806" y="5590113"/>
              <a:ext cx="1581616" cy="369332"/>
            </a:xfrm>
            <a:prstGeom prst="rect">
              <a:avLst/>
            </a:prstGeom>
            <a:noFill/>
          </p:spPr>
          <p:txBody>
            <a:bodyPr wrap="square" rtlCol="0">
              <a:spAutoFit/>
            </a:bodyPr>
            <a:lstStyle/>
            <a:p>
              <a:pPr algn="ctr"/>
              <a:r>
                <a:rPr lang="en-US">
                  <a:solidFill>
                    <a:srgbClr val="003470"/>
                  </a:solidFill>
                </a:rPr>
                <a:t>logical</a:t>
              </a:r>
            </a:p>
          </p:txBody>
        </p:sp>
      </p:grpSp>
    </p:spTree>
    <p:extLst>
      <p:ext uri="{BB962C8B-B14F-4D97-AF65-F5344CB8AC3E}">
        <p14:creationId xmlns:p14="http://schemas.microsoft.com/office/powerpoint/2010/main" val="11162388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Activity: computational thinking</a:t>
            </a:r>
          </a:p>
        </p:txBody>
      </p:sp>
      <p:pic>
        <p:nvPicPr>
          <p:cNvPr id="13" name="Picture 12"/>
          <p:cNvPicPr>
            <a:picLocks noChangeAspect="1"/>
          </p:cNvPicPr>
          <p:nvPr/>
        </p:nvPicPr>
        <p:blipFill>
          <a:blip r:embed="rId3"/>
          <a:stretch>
            <a:fillRect/>
          </a:stretch>
        </p:blipFill>
        <p:spPr>
          <a:xfrm>
            <a:off x="3627192" y="1231416"/>
            <a:ext cx="7797376" cy="4386024"/>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pic>
      <p:sp>
        <p:nvSpPr>
          <p:cNvPr id="14" name="Rectangle 13"/>
          <p:cNvSpPr/>
          <p:nvPr/>
        </p:nvSpPr>
        <p:spPr>
          <a:xfrm>
            <a:off x="3613338" y="1231416"/>
            <a:ext cx="7927498" cy="4493604"/>
          </a:xfrm>
          <a:prstGeom prst="rect">
            <a:avLst/>
          </a:prstGeom>
          <a:gradFill>
            <a:gsLst>
              <a:gs pos="15000">
                <a:schemeClr val="bg1"/>
              </a:gs>
              <a:gs pos="100000">
                <a:schemeClr val="accent1">
                  <a:lumMod val="30000"/>
                  <a:lumOff val="70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801337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Activity: computational thinking</a:t>
            </a:r>
          </a:p>
        </p:txBody>
      </p:sp>
      <p:pic>
        <p:nvPicPr>
          <p:cNvPr id="2" name="Content Placeholder 1"/>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326675" y="2490440"/>
            <a:ext cx="3191107" cy="3191107"/>
          </a:xfrm>
        </p:spPr>
      </p:pic>
      <p:sp>
        <p:nvSpPr>
          <p:cNvPr id="7" name="Rounded Rectangle 6"/>
          <p:cNvSpPr/>
          <p:nvPr/>
        </p:nvSpPr>
        <p:spPr>
          <a:xfrm>
            <a:off x="4620322" y="2007222"/>
            <a:ext cx="730406" cy="711820"/>
          </a:xfrm>
          <a:prstGeom prst="roundRect">
            <a:avLst/>
          </a:prstGeom>
          <a:solidFill>
            <a:srgbClr val="A1C057"/>
          </a:solidFill>
          <a:ln>
            <a:solidFill>
              <a:srgbClr val="0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b="1" dirty="0">
                <a:solidFill>
                  <a:srgbClr val="000000"/>
                </a:solidFill>
                <a:latin typeface="Courier" charset="0"/>
                <a:ea typeface="Courier" charset="0"/>
                <a:cs typeface="Courier" charset="0"/>
              </a:rPr>
              <a:t>FWD</a:t>
            </a:r>
            <a:endParaRPr lang="en-US" b="1" dirty="0">
              <a:solidFill>
                <a:srgbClr val="000000"/>
              </a:solidFill>
            </a:endParaRPr>
          </a:p>
        </p:txBody>
      </p:sp>
      <p:sp>
        <p:nvSpPr>
          <p:cNvPr id="8" name="Rounded Rectangle 7"/>
          <p:cNvSpPr/>
          <p:nvPr/>
        </p:nvSpPr>
        <p:spPr>
          <a:xfrm>
            <a:off x="5471532" y="2007222"/>
            <a:ext cx="730406" cy="711820"/>
          </a:xfrm>
          <a:prstGeom prst="roundRect">
            <a:avLst/>
          </a:prstGeom>
          <a:solidFill>
            <a:srgbClr val="A1C057"/>
          </a:solidFill>
          <a:ln>
            <a:solidFill>
              <a:srgbClr val="0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b="1" dirty="0">
                <a:solidFill>
                  <a:srgbClr val="000000"/>
                </a:solidFill>
                <a:latin typeface="Courier" charset="0"/>
                <a:ea typeface="Courier" charset="0"/>
                <a:cs typeface="Courier" charset="0"/>
              </a:rPr>
              <a:t>R90</a:t>
            </a:r>
            <a:endParaRPr lang="en-US" b="1" dirty="0">
              <a:solidFill>
                <a:srgbClr val="000000"/>
              </a:solidFill>
            </a:endParaRPr>
          </a:p>
        </p:txBody>
      </p:sp>
    </p:spTree>
    <p:extLst>
      <p:ext uri="{BB962C8B-B14F-4D97-AF65-F5344CB8AC3E}">
        <p14:creationId xmlns:p14="http://schemas.microsoft.com/office/powerpoint/2010/main" val="122123847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Activity: computational thinking</a:t>
            </a:r>
          </a:p>
        </p:txBody>
      </p:sp>
      <p:grpSp>
        <p:nvGrpSpPr>
          <p:cNvPr id="6" name="Group 5">
            <a:extLst>
              <a:ext uri="{FF2B5EF4-FFF2-40B4-BE49-F238E27FC236}">
                <a16:creationId xmlns:a16="http://schemas.microsoft.com/office/drawing/2014/main" id="{E50413C0-DE47-2941-AD02-6FD90604A8B2}"/>
              </a:ext>
            </a:extLst>
          </p:cNvPr>
          <p:cNvGrpSpPr/>
          <p:nvPr/>
        </p:nvGrpSpPr>
        <p:grpSpPr>
          <a:xfrm>
            <a:off x="4465091" y="2058508"/>
            <a:ext cx="1910575" cy="2790492"/>
            <a:chOff x="1300976" y="2262352"/>
            <a:chExt cx="1910575" cy="2790492"/>
          </a:xfrm>
        </p:grpSpPr>
        <p:sp>
          <p:nvSpPr>
            <p:cNvPr id="4" name="Rectangle 3"/>
            <p:cNvSpPr/>
            <p:nvPr/>
          </p:nvSpPr>
          <p:spPr>
            <a:xfrm>
              <a:off x="1300976" y="2642838"/>
              <a:ext cx="1910575" cy="1910575"/>
            </a:xfrm>
            <a:prstGeom prst="rect">
              <a:avLst/>
            </a:prstGeom>
            <a:solidFill>
              <a:schemeClr val="bg1"/>
            </a:solidFill>
            <a:ln w="76200">
              <a:solidFill>
                <a:srgbClr val="0025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552"/>
                </a:solidFill>
              </a:endParaRPr>
            </a:p>
          </p:txBody>
        </p:sp>
        <p:sp>
          <p:nvSpPr>
            <p:cNvPr id="3" name="TextBox 2"/>
            <p:cNvSpPr txBox="1"/>
            <p:nvPr/>
          </p:nvSpPr>
          <p:spPr>
            <a:xfrm>
              <a:off x="1971569" y="2262352"/>
              <a:ext cx="569387" cy="369332"/>
            </a:xfrm>
            <a:prstGeom prst="rect">
              <a:avLst/>
            </a:prstGeom>
            <a:noFill/>
          </p:spPr>
          <p:txBody>
            <a:bodyPr wrap="none" rtlCol="0">
              <a:spAutoFit/>
            </a:bodyPr>
            <a:lstStyle/>
            <a:p>
              <a:r>
                <a:rPr lang="en-US">
                  <a:solidFill>
                    <a:srgbClr val="002552"/>
                  </a:solidFill>
                </a:rPr>
                <a:t>10ft</a:t>
              </a:r>
            </a:p>
          </p:txBody>
        </p:sp>
        <p:sp>
          <p:nvSpPr>
            <p:cNvPr id="14" name="TextBox 13"/>
            <p:cNvSpPr txBox="1"/>
            <p:nvPr/>
          </p:nvSpPr>
          <p:spPr>
            <a:xfrm>
              <a:off x="1830376" y="4683512"/>
              <a:ext cx="765659" cy="369332"/>
            </a:xfrm>
            <a:prstGeom prst="rect">
              <a:avLst/>
            </a:prstGeom>
            <a:noFill/>
          </p:spPr>
          <p:txBody>
            <a:bodyPr wrap="none" rtlCol="0">
              <a:spAutoFit/>
            </a:bodyPr>
            <a:lstStyle/>
            <a:p>
              <a:r>
                <a:rPr lang="en-US">
                  <a:solidFill>
                    <a:srgbClr val="002552"/>
                  </a:solidFill>
                </a:rPr>
                <a:t>Task 1</a:t>
              </a:r>
            </a:p>
          </p:txBody>
        </p:sp>
      </p:grpSp>
    </p:spTree>
    <p:extLst>
      <p:ext uri="{BB962C8B-B14F-4D97-AF65-F5344CB8AC3E}">
        <p14:creationId xmlns:p14="http://schemas.microsoft.com/office/powerpoint/2010/main" val="13299426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64C9EE1D-12BB-43F7-9A2A-893578DCA6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8" name="Rectangle 17">
            <a:extLst>
              <a:ext uri="{FF2B5EF4-FFF2-40B4-BE49-F238E27FC236}">
                <a16:creationId xmlns:a16="http://schemas.microsoft.com/office/drawing/2014/main" id="{43962A31-C54E-4762-B155-59777FED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useBgFill="1">
        <p:nvSpPr>
          <p:cNvPr id="20" name="Rectangle 19">
            <a:extLst>
              <a:ext uri="{FF2B5EF4-FFF2-40B4-BE49-F238E27FC236}">
                <a16:creationId xmlns:a16="http://schemas.microsoft.com/office/drawing/2014/main" id="{AA7850C8-8932-45FB-824D-8AB7D84691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528BB4B4-FCCA-4BB8-A5B5-7EDD9652DB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61999"/>
            <a:ext cx="4642228"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D12EA169-A2A5-D1CC-6884-C45059881EEE}"/>
              </a:ext>
            </a:extLst>
          </p:cNvPr>
          <p:cNvSpPr>
            <a:spLocks noGrp="1"/>
          </p:cNvSpPr>
          <p:nvPr>
            <p:ph type="title"/>
          </p:nvPr>
        </p:nvSpPr>
        <p:spPr>
          <a:xfrm>
            <a:off x="480607" y="1298448"/>
            <a:ext cx="3847930" cy="3255264"/>
          </a:xfrm>
        </p:spPr>
        <p:txBody>
          <a:bodyPr vert="horz" lIns="91440" tIns="45720" rIns="91440" bIns="45720" rtlCol="0" anchor="b">
            <a:normAutofit/>
          </a:bodyPr>
          <a:lstStyle/>
          <a:p>
            <a:r>
              <a:rPr lang="en-US" sz="5900" spc="-100"/>
              <a:t>Who Am I?</a:t>
            </a:r>
          </a:p>
        </p:txBody>
      </p:sp>
      <p:sp>
        <p:nvSpPr>
          <p:cNvPr id="24" name="Rectangle 23">
            <a:extLst>
              <a:ext uri="{FF2B5EF4-FFF2-40B4-BE49-F238E27FC236}">
                <a16:creationId xmlns:a16="http://schemas.microsoft.com/office/drawing/2014/main" id="{9EAD000C-FECC-4415-AB14-16AC3974C6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12727" y="758952"/>
            <a:ext cx="3379859" cy="3191490"/>
          </a:xfrm>
          <a:prstGeom prst="rect">
            <a:avLst/>
          </a:prstGeom>
          <a:solidFill>
            <a:srgbClr val="FFFFFF"/>
          </a:solidFill>
          <a:ln w="66675" cmpd="sng">
            <a:solidFill>
              <a:schemeClr val="bg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C4A9CF7B-6D34-42D7-9614-7AA8899261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38608" y="758952"/>
            <a:ext cx="2849303" cy="18309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58DEA40E-A1A6-474E-BE3B-A06C929EB7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12727" y="4115150"/>
            <a:ext cx="3379859" cy="1983897"/>
          </a:xfrm>
          <a:prstGeom prst="rect">
            <a:avLst/>
          </a:prstGeom>
          <a:solidFill>
            <a:srgbClr val="FFFFFF"/>
          </a:solidFill>
          <a:ln w="66675" cmpd="sng">
            <a:solidFill>
              <a:schemeClr val="bg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7472A6C1-76CF-4215-B818-52CFF4D7AA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38608" y="2722807"/>
            <a:ext cx="2849303" cy="3367097"/>
          </a:xfrm>
          <a:prstGeom prst="rect">
            <a:avLst/>
          </a:prstGeom>
          <a:solidFill>
            <a:srgbClr val="FFFFFF"/>
          </a:solidFill>
          <a:ln w="66675" cmpd="sng">
            <a:solidFill>
              <a:schemeClr val="bg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Run outline">
            <a:extLst>
              <a:ext uri="{FF2B5EF4-FFF2-40B4-BE49-F238E27FC236}">
                <a16:creationId xmlns:a16="http://schemas.microsoft.com/office/drawing/2014/main" id="{6A3406ED-FB70-F44B-830E-4E1BBBD5A69C}"/>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tretch>
            <a:fillRect/>
          </a:stretch>
        </p:blipFill>
        <p:spPr>
          <a:xfrm>
            <a:off x="5417903" y="1042986"/>
            <a:ext cx="1443039" cy="1443039"/>
          </a:xfrm>
          <a:prstGeom prst="rect">
            <a:avLst/>
          </a:prstGeom>
        </p:spPr>
      </p:pic>
      <p:sp>
        <p:nvSpPr>
          <p:cNvPr id="32" name="Rectangle 31">
            <a:extLst>
              <a:ext uri="{FF2B5EF4-FFF2-40B4-BE49-F238E27FC236}">
                <a16:creationId xmlns:a16="http://schemas.microsoft.com/office/drawing/2014/main" id="{E61CE9D6-3D74-4540-A98B-232824586A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pic>
        <p:nvPicPr>
          <p:cNvPr id="11" name="Graphic 10" descr="Deciduous tree outline">
            <a:extLst>
              <a:ext uri="{FF2B5EF4-FFF2-40B4-BE49-F238E27FC236}">
                <a16:creationId xmlns:a16="http://schemas.microsoft.com/office/drawing/2014/main" id="{3C0224A4-C520-E780-ADA9-8D7643AD42F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924121" y="1686356"/>
            <a:ext cx="1443039" cy="1443039"/>
          </a:xfrm>
          <a:prstGeom prst="rect">
            <a:avLst/>
          </a:prstGeom>
        </p:spPr>
      </p:pic>
      <p:pic>
        <p:nvPicPr>
          <p:cNvPr id="9" name="Graphic 8" descr="Rolling Pin outline">
            <a:extLst>
              <a:ext uri="{FF2B5EF4-FFF2-40B4-BE49-F238E27FC236}">
                <a16:creationId xmlns:a16="http://schemas.microsoft.com/office/drawing/2014/main" id="{AE69D74D-A666-F8C0-0A8E-FDFF489EDF4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553568" y="2496714"/>
            <a:ext cx="1443039" cy="1443039"/>
          </a:xfrm>
          <a:prstGeom prst="rect">
            <a:avLst/>
          </a:prstGeom>
        </p:spPr>
      </p:pic>
    </p:spTree>
    <p:extLst>
      <p:ext uri="{BB962C8B-B14F-4D97-AF65-F5344CB8AC3E}">
        <p14:creationId xmlns:p14="http://schemas.microsoft.com/office/powerpoint/2010/main" val="239693709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Activity: computational thinking</a:t>
            </a:r>
          </a:p>
        </p:txBody>
      </p:sp>
      <p:grpSp>
        <p:nvGrpSpPr>
          <p:cNvPr id="6" name="Group 5">
            <a:extLst>
              <a:ext uri="{FF2B5EF4-FFF2-40B4-BE49-F238E27FC236}">
                <a16:creationId xmlns:a16="http://schemas.microsoft.com/office/drawing/2014/main" id="{E50413C0-DE47-2941-AD02-6FD90604A8B2}"/>
              </a:ext>
            </a:extLst>
          </p:cNvPr>
          <p:cNvGrpSpPr/>
          <p:nvPr/>
        </p:nvGrpSpPr>
        <p:grpSpPr>
          <a:xfrm>
            <a:off x="4465091" y="2058508"/>
            <a:ext cx="1910575" cy="2790492"/>
            <a:chOff x="1300976" y="2262352"/>
            <a:chExt cx="1910575" cy="2790492"/>
          </a:xfrm>
        </p:grpSpPr>
        <p:sp>
          <p:nvSpPr>
            <p:cNvPr id="4" name="Rectangle 3"/>
            <p:cNvSpPr/>
            <p:nvPr/>
          </p:nvSpPr>
          <p:spPr>
            <a:xfrm>
              <a:off x="1300976" y="2642838"/>
              <a:ext cx="1910575" cy="1910575"/>
            </a:xfrm>
            <a:prstGeom prst="rect">
              <a:avLst/>
            </a:prstGeom>
            <a:solidFill>
              <a:schemeClr val="bg1"/>
            </a:solidFill>
            <a:ln w="76200">
              <a:solidFill>
                <a:srgbClr val="0025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552"/>
                </a:solidFill>
              </a:endParaRPr>
            </a:p>
          </p:txBody>
        </p:sp>
        <p:sp>
          <p:nvSpPr>
            <p:cNvPr id="3" name="TextBox 2"/>
            <p:cNvSpPr txBox="1"/>
            <p:nvPr/>
          </p:nvSpPr>
          <p:spPr>
            <a:xfrm>
              <a:off x="1971569" y="2262352"/>
              <a:ext cx="569387" cy="369332"/>
            </a:xfrm>
            <a:prstGeom prst="rect">
              <a:avLst/>
            </a:prstGeom>
            <a:noFill/>
          </p:spPr>
          <p:txBody>
            <a:bodyPr wrap="none" rtlCol="0">
              <a:spAutoFit/>
            </a:bodyPr>
            <a:lstStyle/>
            <a:p>
              <a:r>
                <a:rPr lang="en-US">
                  <a:solidFill>
                    <a:srgbClr val="002552"/>
                  </a:solidFill>
                </a:rPr>
                <a:t>10ft</a:t>
              </a:r>
            </a:p>
          </p:txBody>
        </p:sp>
        <p:sp>
          <p:nvSpPr>
            <p:cNvPr id="14" name="TextBox 13"/>
            <p:cNvSpPr txBox="1"/>
            <p:nvPr/>
          </p:nvSpPr>
          <p:spPr>
            <a:xfrm>
              <a:off x="1830376" y="4683512"/>
              <a:ext cx="765659" cy="369332"/>
            </a:xfrm>
            <a:prstGeom prst="rect">
              <a:avLst/>
            </a:prstGeom>
            <a:noFill/>
          </p:spPr>
          <p:txBody>
            <a:bodyPr wrap="none" rtlCol="0">
              <a:spAutoFit/>
            </a:bodyPr>
            <a:lstStyle/>
            <a:p>
              <a:r>
                <a:rPr lang="en-US">
                  <a:solidFill>
                    <a:srgbClr val="002552"/>
                  </a:solidFill>
                </a:rPr>
                <a:t>Task 1</a:t>
              </a:r>
            </a:p>
          </p:txBody>
        </p:sp>
      </p:grpSp>
      <p:grpSp>
        <p:nvGrpSpPr>
          <p:cNvPr id="2" name="Group 1">
            <a:extLst>
              <a:ext uri="{FF2B5EF4-FFF2-40B4-BE49-F238E27FC236}">
                <a16:creationId xmlns:a16="http://schemas.microsoft.com/office/drawing/2014/main" id="{88B9FF4D-737B-3D4C-B69A-A558025D8D58}"/>
              </a:ext>
            </a:extLst>
          </p:cNvPr>
          <p:cNvGrpSpPr/>
          <p:nvPr/>
        </p:nvGrpSpPr>
        <p:grpSpPr>
          <a:xfrm>
            <a:off x="6955528" y="2009000"/>
            <a:ext cx="1903143" cy="2840000"/>
            <a:chOff x="3791413" y="2212844"/>
            <a:chExt cx="1903143" cy="2840000"/>
          </a:xfrm>
        </p:grpSpPr>
        <p:sp>
          <p:nvSpPr>
            <p:cNvPr id="9" name="TextBox 8"/>
            <p:cNvSpPr txBox="1"/>
            <p:nvPr/>
          </p:nvSpPr>
          <p:spPr>
            <a:xfrm>
              <a:off x="4458290" y="2212844"/>
              <a:ext cx="569387" cy="369332"/>
            </a:xfrm>
            <a:prstGeom prst="rect">
              <a:avLst/>
            </a:prstGeom>
            <a:noFill/>
          </p:spPr>
          <p:txBody>
            <a:bodyPr wrap="none" rtlCol="0">
              <a:spAutoFit/>
            </a:bodyPr>
            <a:lstStyle/>
            <a:p>
              <a:r>
                <a:rPr lang="en-US">
                  <a:solidFill>
                    <a:srgbClr val="002552"/>
                  </a:solidFill>
                </a:rPr>
                <a:t>10ft</a:t>
              </a:r>
            </a:p>
          </p:txBody>
        </p:sp>
        <p:sp>
          <p:nvSpPr>
            <p:cNvPr id="10" name="Cross 9"/>
            <p:cNvSpPr/>
            <p:nvPr/>
          </p:nvSpPr>
          <p:spPr>
            <a:xfrm>
              <a:off x="3791413" y="2642837"/>
              <a:ext cx="1903143" cy="1903143"/>
            </a:xfrm>
            <a:prstGeom prst="plus">
              <a:avLst>
                <a:gd name="adj" fmla="val 32300"/>
              </a:avLst>
            </a:prstGeom>
            <a:solidFill>
              <a:schemeClr val="bg1"/>
            </a:solidFill>
            <a:ln w="76200">
              <a:solidFill>
                <a:srgbClr val="0025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552"/>
                </a:solidFill>
              </a:endParaRPr>
            </a:p>
          </p:txBody>
        </p:sp>
        <p:sp>
          <p:nvSpPr>
            <p:cNvPr id="15" name="TextBox 14"/>
            <p:cNvSpPr txBox="1"/>
            <p:nvPr/>
          </p:nvSpPr>
          <p:spPr>
            <a:xfrm>
              <a:off x="4317097" y="4683512"/>
              <a:ext cx="780085" cy="369332"/>
            </a:xfrm>
            <a:prstGeom prst="rect">
              <a:avLst/>
            </a:prstGeom>
            <a:noFill/>
          </p:spPr>
          <p:txBody>
            <a:bodyPr wrap="none" rtlCol="0">
              <a:spAutoFit/>
            </a:bodyPr>
            <a:lstStyle/>
            <a:p>
              <a:r>
                <a:rPr lang="en-US">
                  <a:solidFill>
                    <a:srgbClr val="002552"/>
                  </a:solidFill>
                </a:rPr>
                <a:t>Task 2</a:t>
              </a:r>
            </a:p>
          </p:txBody>
        </p:sp>
      </p:grpSp>
      <p:sp>
        <p:nvSpPr>
          <p:cNvPr id="8" name="Rectangle 7">
            <a:extLst>
              <a:ext uri="{FF2B5EF4-FFF2-40B4-BE49-F238E27FC236}">
                <a16:creationId xmlns:a16="http://schemas.microsoft.com/office/drawing/2014/main" id="{CC64B0D9-4481-5368-00F9-5B564993A924}"/>
              </a:ext>
            </a:extLst>
          </p:cNvPr>
          <p:cNvSpPr/>
          <p:nvPr/>
        </p:nvSpPr>
        <p:spPr>
          <a:xfrm>
            <a:off x="3744687" y="1582056"/>
            <a:ext cx="3123757" cy="3831771"/>
          </a:xfrm>
          <a:prstGeom prst="rect">
            <a:avLst/>
          </a:prstGeom>
          <a:solidFill>
            <a:schemeClr val="bg1">
              <a:alpha val="747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428934841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Activity: computational thinking</a:t>
            </a:r>
          </a:p>
        </p:txBody>
      </p:sp>
      <p:grpSp>
        <p:nvGrpSpPr>
          <p:cNvPr id="6" name="Group 5">
            <a:extLst>
              <a:ext uri="{FF2B5EF4-FFF2-40B4-BE49-F238E27FC236}">
                <a16:creationId xmlns:a16="http://schemas.microsoft.com/office/drawing/2014/main" id="{E50413C0-DE47-2941-AD02-6FD90604A8B2}"/>
              </a:ext>
            </a:extLst>
          </p:cNvPr>
          <p:cNvGrpSpPr/>
          <p:nvPr/>
        </p:nvGrpSpPr>
        <p:grpSpPr>
          <a:xfrm>
            <a:off x="4465091" y="2058508"/>
            <a:ext cx="1910575" cy="2790492"/>
            <a:chOff x="1300976" y="2262352"/>
            <a:chExt cx="1910575" cy="2790492"/>
          </a:xfrm>
        </p:grpSpPr>
        <p:sp>
          <p:nvSpPr>
            <p:cNvPr id="4" name="Rectangle 3"/>
            <p:cNvSpPr/>
            <p:nvPr/>
          </p:nvSpPr>
          <p:spPr>
            <a:xfrm>
              <a:off x="1300976" y="2642838"/>
              <a:ext cx="1910575" cy="1910575"/>
            </a:xfrm>
            <a:prstGeom prst="rect">
              <a:avLst/>
            </a:prstGeom>
            <a:solidFill>
              <a:schemeClr val="bg1"/>
            </a:solidFill>
            <a:ln w="76200">
              <a:solidFill>
                <a:srgbClr val="0025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552"/>
                </a:solidFill>
              </a:endParaRPr>
            </a:p>
          </p:txBody>
        </p:sp>
        <p:sp>
          <p:nvSpPr>
            <p:cNvPr id="3" name="TextBox 2"/>
            <p:cNvSpPr txBox="1"/>
            <p:nvPr/>
          </p:nvSpPr>
          <p:spPr>
            <a:xfrm>
              <a:off x="1971569" y="2262352"/>
              <a:ext cx="569387" cy="369332"/>
            </a:xfrm>
            <a:prstGeom prst="rect">
              <a:avLst/>
            </a:prstGeom>
            <a:noFill/>
          </p:spPr>
          <p:txBody>
            <a:bodyPr wrap="none" rtlCol="0">
              <a:spAutoFit/>
            </a:bodyPr>
            <a:lstStyle/>
            <a:p>
              <a:r>
                <a:rPr lang="en-US">
                  <a:solidFill>
                    <a:srgbClr val="002552"/>
                  </a:solidFill>
                </a:rPr>
                <a:t>10ft</a:t>
              </a:r>
            </a:p>
          </p:txBody>
        </p:sp>
        <p:sp>
          <p:nvSpPr>
            <p:cNvPr id="14" name="TextBox 13"/>
            <p:cNvSpPr txBox="1"/>
            <p:nvPr/>
          </p:nvSpPr>
          <p:spPr>
            <a:xfrm>
              <a:off x="1830376" y="4683512"/>
              <a:ext cx="765659" cy="369332"/>
            </a:xfrm>
            <a:prstGeom prst="rect">
              <a:avLst/>
            </a:prstGeom>
            <a:noFill/>
          </p:spPr>
          <p:txBody>
            <a:bodyPr wrap="none" rtlCol="0">
              <a:spAutoFit/>
            </a:bodyPr>
            <a:lstStyle/>
            <a:p>
              <a:r>
                <a:rPr lang="en-US">
                  <a:solidFill>
                    <a:srgbClr val="002552"/>
                  </a:solidFill>
                </a:rPr>
                <a:t>Task 1</a:t>
              </a:r>
            </a:p>
          </p:txBody>
        </p:sp>
      </p:grpSp>
      <p:grpSp>
        <p:nvGrpSpPr>
          <p:cNvPr id="2" name="Group 1">
            <a:extLst>
              <a:ext uri="{FF2B5EF4-FFF2-40B4-BE49-F238E27FC236}">
                <a16:creationId xmlns:a16="http://schemas.microsoft.com/office/drawing/2014/main" id="{88B9FF4D-737B-3D4C-B69A-A558025D8D58}"/>
              </a:ext>
            </a:extLst>
          </p:cNvPr>
          <p:cNvGrpSpPr/>
          <p:nvPr/>
        </p:nvGrpSpPr>
        <p:grpSpPr>
          <a:xfrm>
            <a:off x="6955528" y="2009000"/>
            <a:ext cx="1903143" cy="2840000"/>
            <a:chOff x="3791413" y="2212844"/>
            <a:chExt cx="1903143" cy="2840000"/>
          </a:xfrm>
        </p:grpSpPr>
        <p:sp>
          <p:nvSpPr>
            <p:cNvPr id="9" name="TextBox 8"/>
            <p:cNvSpPr txBox="1"/>
            <p:nvPr/>
          </p:nvSpPr>
          <p:spPr>
            <a:xfrm>
              <a:off x="4458290" y="2212844"/>
              <a:ext cx="569387" cy="369332"/>
            </a:xfrm>
            <a:prstGeom prst="rect">
              <a:avLst/>
            </a:prstGeom>
            <a:noFill/>
          </p:spPr>
          <p:txBody>
            <a:bodyPr wrap="none" rtlCol="0">
              <a:spAutoFit/>
            </a:bodyPr>
            <a:lstStyle/>
            <a:p>
              <a:r>
                <a:rPr lang="en-US">
                  <a:solidFill>
                    <a:srgbClr val="002552"/>
                  </a:solidFill>
                </a:rPr>
                <a:t>10ft</a:t>
              </a:r>
            </a:p>
          </p:txBody>
        </p:sp>
        <p:sp>
          <p:nvSpPr>
            <p:cNvPr id="10" name="Cross 9"/>
            <p:cNvSpPr/>
            <p:nvPr/>
          </p:nvSpPr>
          <p:spPr>
            <a:xfrm>
              <a:off x="3791413" y="2642837"/>
              <a:ext cx="1903143" cy="1903143"/>
            </a:xfrm>
            <a:prstGeom prst="plus">
              <a:avLst>
                <a:gd name="adj" fmla="val 32300"/>
              </a:avLst>
            </a:prstGeom>
            <a:solidFill>
              <a:schemeClr val="bg1"/>
            </a:solidFill>
            <a:ln w="76200">
              <a:solidFill>
                <a:srgbClr val="0025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552"/>
                </a:solidFill>
              </a:endParaRPr>
            </a:p>
          </p:txBody>
        </p:sp>
        <p:sp>
          <p:nvSpPr>
            <p:cNvPr id="15" name="TextBox 14"/>
            <p:cNvSpPr txBox="1"/>
            <p:nvPr/>
          </p:nvSpPr>
          <p:spPr>
            <a:xfrm>
              <a:off x="4317097" y="4683512"/>
              <a:ext cx="780085" cy="369332"/>
            </a:xfrm>
            <a:prstGeom prst="rect">
              <a:avLst/>
            </a:prstGeom>
            <a:noFill/>
          </p:spPr>
          <p:txBody>
            <a:bodyPr wrap="none" rtlCol="0">
              <a:spAutoFit/>
            </a:bodyPr>
            <a:lstStyle/>
            <a:p>
              <a:r>
                <a:rPr lang="en-US">
                  <a:solidFill>
                    <a:srgbClr val="002552"/>
                  </a:solidFill>
                </a:rPr>
                <a:t>Task 2</a:t>
              </a:r>
            </a:p>
          </p:txBody>
        </p:sp>
      </p:grpSp>
      <p:grpSp>
        <p:nvGrpSpPr>
          <p:cNvPr id="7" name="Group 6">
            <a:extLst>
              <a:ext uri="{FF2B5EF4-FFF2-40B4-BE49-F238E27FC236}">
                <a16:creationId xmlns:a16="http://schemas.microsoft.com/office/drawing/2014/main" id="{8E7236BC-75E3-304A-9C8E-77D7E72F7A66}"/>
              </a:ext>
            </a:extLst>
          </p:cNvPr>
          <p:cNvGrpSpPr/>
          <p:nvPr/>
        </p:nvGrpSpPr>
        <p:grpSpPr>
          <a:xfrm>
            <a:off x="9386494" y="2378332"/>
            <a:ext cx="1836234" cy="2470668"/>
            <a:chOff x="6222380" y="2582176"/>
            <a:chExt cx="1836234" cy="2470668"/>
          </a:xfrm>
        </p:grpSpPr>
        <p:sp>
          <p:nvSpPr>
            <p:cNvPr id="16" name="TextBox 15"/>
            <p:cNvSpPr txBox="1"/>
            <p:nvPr/>
          </p:nvSpPr>
          <p:spPr>
            <a:xfrm>
              <a:off x="6725762" y="4683512"/>
              <a:ext cx="765659" cy="369332"/>
            </a:xfrm>
            <a:prstGeom prst="rect">
              <a:avLst/>
            </a:prstGeom>
            <a:noFill/>
          </p:spPr>
          <p:txBody>
            <a:bodyPr wrap="none" rtlCol="0">
              <a:spAutoFit/>
            </a:bodyPr>
            <a:lstStyle/>
            <a:p>
              <a:r>
                <a:rPr lang="en-US">
                  <a:solidFill>
                    <a:srgbClr val="002552"/>
                  </a:solidFill>
                </a:rPr>
                <a:t>Task 3</a:t>
              </a:r>
            </a:p>
          </p:txBody>
        </p:sp>
        <p:sp>
          <p:nvSpPr>
            <p:cNvPr id="17" name="Rounded Rectangle 16"/>
            <p:cNvSpPr/>
            <p:nvPr/>
          </p:nvSpPr>
          <p:spPr>
            <a:xfrm>
              <a:off x="6222380" y="2582176"/>
              <a:ext cx="1836234" cy="191429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rgbClr val="002552"/>
                  </a:solidFill>
                </a:rPr>
                <a:t>the 1</a:t>
              </a:r>
              <a:r>
                <a:rPr lang="en-US" sz="2800" baseline="30000" dirty="0">
                  <a:solidFill>
                    <a:srgbClr val="002552"/>
                  </a:solidFill>
                </a:rPr>
                <a:t>st</a:t>
              </a:r>
              <a:r>
                <a:rPr lang="en-US" sz="2800" dirty="0">
                  <a:solidFill>
                    <a:srgbClr val="002552"/>
                  </a:solidFill>
                </a:rPr>
                <a:t> letter of your first name</a:t>
              </a:r>
            </a:p>
          </p:txBody>
        </p:sp>
      </p:grpSp>
      <p:sp>
        <p:nvSpPr>
          <p:cNvPr id="11" name="Rectangle 10">
            <a:extLst>
              <a:ext uri="{FF2B5EF4-FFF2-40B4-BE49-F238E27FC236}">
                <a16:creationId xmlns:a16="http://schemas.microsoft.com/office/drawing/2014/main" id="{28E73BAE-FF85-0C67-0772-C07911CFF59C}"/>
              </a:ext>
            </a:extLst>
          </p:cNvPr>
          <p:cNvSpPr/>
          <p:nvPr/>
        </p:nvSpPr>
        <p:spPr>
          <a:xfrm>
            <a:off x="3744687" y="1582056"/>
            <a:ext cx="5428342" cy="3831771"/>
          </a:xfrm>
          <a:prstGeom prst="rect">
            <a:avLst/>
          </a:prstGeom>
          <a:solidFill>
            <a:schemeClr val="bg1">
              <a:alpha val="747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19330574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Discussion</a:t>
            </a:r>
          </a:p>
        </p:txBody>
      </p:sp>
      <p:sp>
        <p:nvSpPr>
          <p:cNvPr id="3" name="Content Placeholder 2"/>
          <p:cNvSpPr>
            <a:spLocks noGrp="1"/>
          </p:cNvSpPr>
          <p:nvPr>
            <p:ph idx="1"/>
          </p:nvPr>
        </p:nvSpPr>
        <p:spPr/>
        <p:txBody>
          <a:bodyPr>
            <a:normAutofit/>
          </a:bodyPr>
          <a:lstStyle/>
          <a:p>
            <a:r>
              <a:rPr lang="en-US" sz="2800" dirty="0"/>
              <a:t>What do you notice?</a:t>
            </a:r>
          </a:p>
          <a:p>
            <a:r>
              <a:rPr lang="en-US" sz="2800" dirty="0"/>
              <a:t>Were there any letters you couldn’t draw?</a:t>
            </a:r>
          </a:p>
          <a:p>
            <a:r>
              <a:rPr lang="en-US" sz="2800" dirty="0"/>
              <a:t>Can you tell in advance which shapes are impossible?</a:t>
            </a:r>
          </a:p>
        </p:txBody>
      </p:sp>
    </p:spTree>
    <p:extLst>
      <p:ext uri="{BB962C8B-B14F-4D97-AF65-F5344CB8AC3E}">
        <p14:creationId xmlns:p14="http://schemas.microsoft.com/office/powerpoint/2010/main" val="80636156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7409" name="Rectangle 1"/>
          <p:cNvSpPr>
            <a:spLocks noGrp="1" noChangeArrowheads="1"/>
          </p:cNvSpPr>
          <p:nvPr>
            <p:ph type="title"/>
          </p:nvPr>
        </p:nvSpPr>
        <p:spPr>
          <a:ln/>
        </p:spPr>
        <p:txBody>
          <a:bodyPr/>
          <a:lstStyle/>
          <a:p>
            <a:r>
              <a:rPr lang="en-US" altLang="en-US" dirty="0"/>
              <a:t>Computer science (def.)</a:t>
            </a:r>
          </a:p>
        </p:txBody>
      </p:sp>
      <p:sp>
        <p:nvSpPr>
          <p:cNvPr id="17410" name="Rectangle 2"/>
          <p:cNvSpPr>
            <a:spLocks noGrp="1" noChangeArrowheads="1"/>
          </p:cNvSpPr>
          <p:nvPr>
            <p:ph type="body" idx="1"/>
          </p:nvPr>
        </p:nvSpPr>
        <p:spPr>
          <a:xfrm>
            <a:off x="3869268" y="614724"/>
            <a:ext cx="7315200" cy="5120640"/>
          </a:xfrm>
          <a:ln/>
        </p:spPr>
        <p:txBody>
          <a:bodyPr>
            <a:noAutofit/>
          </a:bodyPr>
          <a:lstStyle/>
          <a:p>
            <a:pPr marL="0" indent="0" algn="ctr">
              <a:buNone/>
            </a:pPr>
            <a:endParaRPr lang="en-US" altLang="en-US" sz="2800" dirty="0"/>
          </a:p>
          <a:p>
            <a:pPr marL="0" indent="0" algn="ctr">
              <a:buNone/>
            </a:pPr>
            <a:r>
              <a:rPr lang="en-US" altLang="en-US" sz="2800" dirty="0"/>
              <a:t>“the </a:t>
            </a:r>
            <a:r>
              <a:rPr lang="en-US" altLang="en-US" sz="2800" b="1" dirty="0"/>
              <a:t>study of computation”</a:t>
            </a:r>
          </a:p>
          <a:p>
            <a:pPr marL="0" indent="0" algn="ctr">
              <a:buNone/>
            </a:pPr>
            <a:endParaRPr lang="en-US" altLang="en-US" sz="2800" dirty="0"/>
          </a:p>
          <a:p>
            <a:pPr marL="0" indent="0" algn="ctr">
              <a:buNone/>
            </a:pPr>
            <a:endParaRPr lang="en-US" altLang="en-US" sz="2800" dirty="0"/>
          </a:p>
          <a:p>
            <a:pPr marL="230188" indent="-230188"/>
            <a:r>
              <a:rPr lang="en-US" altLang="en-US" sz="2800" b="1" dirty="0"/>
              <a:t>Problems</a:t>
            </a:r>
            <a:r>
              <a:rPr lang="en-US" altLang="en-US" sz="2800" dirty="0"/>
              <a:t> that can be solved computationally</a:t>
            </a:r>
          </a:p>
          <a:p>
            <a:pPr marL="230188" indent="-230188"/>
            <a:r>
              <a:rPr lang="en-US" altLang="en-US" sz="2800" b="1" dirty="0"/>
              <a:t>Languages </a:t>
            </a:r>
            <a:r>
              <a:rPr lang="en-US" altLang="en-US" sz="2800" dirty="0"/>
              <a:t>used to describe computational processes</a:t>
            </a:r>
          </a:p>
          <a:p>
            <a:pPr marL="230188" indent="-230188"/>
            <a:r>
              <a:rPr lang="en-US" altLang="en-US" sz="2800" b="1" dirty="0"/>
              <a:t>Machines</a:t>
            </a:r>
            <a:r>
              <a:rPr lang="en-US" altLang="en-US" sz="2800" dirty="0"/>
              <a:t> that carry out those processes</a:t>
            </a:r>
          </a:p>
          <a:p>
            <a:pPr marL="230188" indent="-230188"/>
            <a:r>
              <a:rPr lang="en-US" altLang="en-US" sz="2800" b="1" dirty="0"/>
              <a:t>Theoretical limits </a:t>
            </a:r>
            <a:r>
              <a:rPr lang="en-US" altLang="en-US" sz="2800" dirty="0"/>
              <a:t>of computation </a:t>
            </a:r>
          </a:p>
          <a:p>
            <a:pPr marL="230188" indent="-230188"/>
            <a:r>
              <a:rPr lang="en-US" altLang="en-US" sz="2800" b="1" dirty="0"/>
              <a:t>Computational solutions </a:t>
            </a:r>
            <a:r>
              <a:rPr lang="en-US" altLang="en-US" sz="2800" dirty="0"/>
              <a:t>to problems in math, science, medicine, business, education, journalism, ...</a:t>
            </a:r>
          </a:p>
        </p:txBody>
      </p:sp>
    </p:spTree>
    <p:extLst>
      <p:ext uri="{BB962C8B-B14F-4D97-AF65-F5344CB8AC3E}">
        <p14:creationId xmlns:p14="http://schemas.microsoft.com/office/powerpoint/2010/main" val="1975948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64C9EE1D-12BB-43F7-9A2A-893578DCA6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8" name="Rectangle 17">
            <a:extLst>
              <a:ext uri="{FF2B5EF4-FFF2-40B4-BE49-F238E27FC236}">
                <a16:creationId xmlns:a16="http://schemas.microsoft.com/office/drawing/2014/main" id="{43962A31-C54E-4762-B155-59777FED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useBgFill="1">
        <p:nvSpPr>
          <p:cNvPr id="20" name="Rectangle 19">
            <a:extLst>
              <a:ext uri="{FF2B5EF4-FFF2-40B4-BE49-F238E27FC236}">
                <a16:creationId xmlns:a16="http://schemas.microsoft.com/office/drawing/2014/main" id="{AA7850C8-8932-45FB-824D-8AB7D84691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528BB4B4-FCCA-4BB8-A5B5-7EDD9652DB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61999"/>
            <a:ext cx="4642228"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D12EA169-A2A5-D1CC-6884-C45059881EEE}"/>
              </a:ext>
            </a:extLst>
          </p:cNvPr>
          <p:cNvSpPr>
            <a:spLocks noGrp="1"/>
          </p:cNvSpPr>
          <p:nvPr>
            <p:ph type="title"/>
          </p:nvPr>
        </p:nvSpPr>
        <p:spPr>
          <a:xfrm>
            <a:off x="480607" y="1298448"/>
            <a:ext cx="3847930" cy="3255264"/>
          </a:xfrm>
        </p:spPr>
        <p:txBody>
          <a:bodyPr vert="horz" lIns="91440" tIns="45720" rIns="91440" bIns="45720" rtlCol="0" anchor="b">
            <a:normAutofit/>
          </a:bodyPr>
          <a:lstStyle/>
          <a:p>
            <a:r>
              <a:rPr lang="en-US" sz="5900" spc="-100"/>
              <a:t>Who Am I?</a:t>
            </a:r>
          </a:p>
        </p:txBody>
      </p:sp>
      <p:sp>
        <p:nvSpPr>
          <p:cNvPr id="24" name="Rectangle 23">
            <a:extLst>
              <a:ext uri="{FF2B5EF4-FFF2-40B4-BE49-F238E27FC236}">
                <a16:creationId xmlns:a16="http://schemas.microsoft.com/office/drawing/2014/main" id="{9EAD000C-FECC-4415-AB14-16AC3974C6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12727" y="758952"/>
            <a:ext cx="3379859" cy="3191490"/>
          </a:xfrm>
          <a:prstGeom prst="rect">
            <a:avLst/>
          </a:prstGeom>
          <a:solidFill>
            <a:srgbClr val="FFFFFF"/>
          </a:solidFill>
          <a:ln w="66675" cmpd="sng">
            <a:solidFill>
              <a:schemeClr val="bg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C4A9CF7B-6D34-42D7-9614-7AA8899261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38608" y="758952"/>
            <a:ext cx="2849303" cy="18309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58DEA40E-A1A6-474E-BE3B-A06C929EB7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12727" y="4115150"/>
            <a:ext cx="3379859" cy="1983897"/>
          </a:xfrm>
          <a:prstGeom prst="rect">
            <a:avLst/>
          </a:prstGeom>
          <a:solidFill>
            <a:srgbClr val="FFFFFF"/>
          </a:solidFill>
          <a:ln w="66675" cmpd="sng">
            <a:solidFill>
              <a:schemeClr val="bg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7472A6C1-76CF-4215-B818-52CFF4D7AA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38608" y="2722807"/>
            <a:ext cx="2849303" cy="3367097"/>
          </a:xfrm>
          <a:prstGeom prst="rect">
            <a:avLst/>
          </a:prstGeom>
          <a:solidFill>
            <a:srgbClr val="FFFFFF"/>
          </a:solidFill>
          <a:ln w="66675" cmpd="sng">
            <a:solidFill>
              <a:schemeClr val="bg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Run outline">
            <a:extLst>
              <a:ext uri="{FF2B5EF4-FFF2-40B4-BE49-F238E27FC236}">
                <a16:creationId xmlns:a16="http://schemas.microsoft.com/office/drawing/2014/main" id="{6A3406ED-FB70-F44B-830E-4E1BBBD5A69C}"/>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tretch>
            <a:fillRect/>
          </a:stretch>
        </p:blipFill>
        <p:spPr>
          <a:xfrm>
            <a:off x="5417903" y="1042986"/>
            <a:ext cx="1443039" cy="1443039"/>
          </a:xfrm>
          <a:prstGeom prst="rect">
            <a:avLst/>
          </a:prstGeom>
        </p:spPr>
      </p:pic>
      <p:sp>
        <p:nvSpPr>
          <p:cNvPr id="32" name="Rectangle 31">
            <a:extLst>
              <a:ext uri="{FF2B5EF4-FFF2-40B4-BE49-F238E27FC236}">
                <a16:creationId xmlns:a16="http://schemas.microsoft.com/office/drawing/2014/main" id="{E61CE9D6-3D74-4540-A98B-232824586A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pic>
        <p:nvPicPr>
          <p:cNvPr id="11" name="Graphic 10" descr="Deciduous tree outline">
            <a:extLst>
              <a:ext uri="{FF2B5EF4-FFF2-40B4-BE49-F238E27FC236}">
                <a16:creationId xmlns:a16="http://schemas.microsoft.com/office/drawing/2014/main" id="{3C0224A4-C520-E780-ADA9-8D7643AD42F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924121" y="1686356"/>
            <a:ext cx="1443039" cy="1443039"/>
          </a:xfrm>
          <a:prstGeom prst="rect">
            <a:avLst/>
          </a:prstGeom>
        </p:spPr>
      </p:pic>
      <p:pic>
        <p:nvPicPr>
          <p:cNvPr id="9" name="Graphic 8" descr="Rolling Pin outline">
            <a:extLst>
              <a:ext uri="{FF2B5EF4-FFF2-40B4-BE49-F238E27FC236}">
                <a16:creationId xmlns:a16="http://schemas.microsoft.com/office/drawing/2014/main" id="{AE69D74D-A666-F8C0-0A8E-FDFF489EDF4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553568" y="2496714"/>
            <a:ext cx="1443039" cy="1443039"/>
          </a:xfrm>
          <a:prstGeom prst="rect">
            <a:avLst/>
          </a:prstGeom>
        </p:spPr>
      </p:pic>
      <p:pic>
        <p:nvPicPr>
          <p:cNvPr id="6" name="Graphic 5" descr="Computer outline">
            <a:extLst>
              <a:ext uri="{FF2B5EF4-FFF2-40B4-BE49-F238E27FC236}">
                <a16:creationId xmlns:a16="http://schemas.microsoft.com/office/drawing/2014/main" id="{19ED5668-2A51-3705-E494-1F9EDC7DB51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778028" y="2744866"/>
            <a:ext cx="1528359" cy="1528359"/>
          </a:xfrm>
          <a:prstGeom prst="rect">
            <a:avLst/>
          </a:prstGeom>
        </p:spPr>
      </p:pic>
      <p:pic>
        <p:nvPicPr>
          <p:cNvPr id="8" name="Graphic 7" descr="Diploma roll outline">
            <a:extLst>
              <a:ext uri="{FF2B5EF4-FFF2-40B4-BE49-F238E27FC236}">
                <a16:creationId xmlns:a16="http://schemas.microsoft.com/office/drawing/2014/main" id="{E674053C-30DF-5BCD-240B-E0DCA5D71B4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rot="18842116">
            <a:off x="9694853" y="3284573"/>
            <a:ext cx="1967141" cy="1967141"/>
          </a:xfrm>
          <a:prstGeom prst="rect">
            <a:avLst/>
          </a:prstGeom>
        </p:spPr>
      </p:pic>
      <p:sp>
        <p:nvSpPr>
          <p:cNvPr id="10" name="TextBox 9">
            <a:extLst>
              <a:ext uri="{FF2B5EF4-FFF2-40B4-BE49-F238E27FC236}">
                <a16:creationId xmlns:a16="http://schemas.microsoft.com/office/drawing/2014/main" id="{79FD14AA-591B-F28C-8215-7450A2F88E59}"/>
              </a:ext>
            </a:extLst>
          </p:cNvPr>
          <p:cNvSpPr txBox="1"/>
          <p:nvPr/>
        </p:nvSpPr>
        <p:spPr>
          <a:xfrm rot="18974100">
            <a:off x="10334367" y="3866460"/>
            <a:ext cx="478464" cy="369332"/>
          </a:xfrm>
          <a:prstGeom prst="rect">
            <a:avLst/>
          </a:prstGeom>
          <a:noFill/>
        </p:spPr>
        <p:txBody>
          <a:bodyPr wrap="none" rtlCol="0">
            <a:spAutoFit/>
          </a:bodyPr>
          <a:lstStyle/>
          <a:p>
            <a:r>
              <a:rPr lang="en-US" b="1" dirty="0"/>
              <a:t>Dr.</a:t>
            </a:r>
          </a:p>
        </p:txBody>
      </p:sp>
      <p:pic>
        <p:nvPicPr>
          <p:cNvPr id="13" name="Graphic 12" descr="Periodic Graph outline">
            <a:extLst>
              <a:ext uri="{FF2B5EF4-FFF2-40B4-BE49-F238E27FC236}">
                <a16:creationId xmlns:a16="http://schemas.microsoft.com/office/drawing/2014/main" id="{C4D15C3F-ADC6-EA65-1011-17F251788863}"/>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8626020" y="4988630"/>
            <a:ext cx="914400" cy="914400"/>
          </a:xfrm>
          <a:prstGeom prst="rect">
            <a:avLst/>
          </a:prstGeom>
        </p:spPr>
      </p:pic>
      <p:pic>
        <p:nvPicPr>
          <p:cNvPr id="15" name="Graphic 14" descr="Scatterplot outline">
            <a:extLst>
              <a:ext uri="{FF2B5EF4-FFF2-40B4-BE49-F238E27FC236}">
                <a16:creationId xmlns:a16="http://schemas.microsoft.com/office/drawing/2014/main" id="{52EF2DA9-FE0A-3D65-91F6-152AA6793D0F}"/>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9553008" y="4988630"/>
            <a:ext cx="914400" cy="914400"/>
          </a:xfrm>
          <a:prstGeom prst="rect">
            <a:avLst/>
          </a:prstGeom>
        </p:spPr>
      </p:pic>
      <p:pic>
        <p:nvPicPr>
          <p:cNvPr id="19" name="Graphic 18" descr="Bar chart outline">
            <a:extLst>
              <a:ext uri="{FF2B5EF4-FFF2-40B4-BE49-F238E27FC236}">
                <a16:creationId xmlns:a16="http://schemas.microsoft.com/office/drawing/2014/main" id="{4C310D26-A60B-2D5E-7BBC-EC5802DE00A0}"/>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0487465" y="4988630"/>
            <a:ext cx="914400" cy="914400"/>
          </a:xfrm>
          <a:prstGeom prst="rect">
            <a:avLst/>
          </a:prstGeom>
        </p:spPr>
      </p:pic>
    </p:spTree>
    <p:extLst>
      <p:ext uri="{BB962C8B-B14F-4D97-AF65-F5344CB8AC3E}">
        <p14:creationId xmlns:p14="http://schemas.microsoft.com/office/powerpoint/2010/main" val="18325161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64C9EE1D-12BB-43F7-9A2A-893578DCA6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8" name="Rectangle 17">
            <a:extLst>
              <a:ext uri="{FF2B5EF4-FFF2-40B4-BE49-F238E27FC236}">
                <a16:creationId xmlns:a16="http://schemas.microsoft.com/office/drawing/2014/main" id="{43962A31-C54E-4762-B155-59777FED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useBgFill="1">
        <p:nvSpPr>
          <p:cNvPr id="20" name="Rectangle 19">
            <a:extLst>
              <a:ext uri="{FF2B5EF4-FFF2-40B4-BE49-F238E27FC236}">
                <a16:creationId xmlns:a16="http://schemas.microsoft.com/office/drawing/2014/main" id="{AA7850C8-8932-45FB-824D-8AB7D84691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528BB4B4-FCCA-4BB8-A5B5-7EDD9652DB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61999"/>
            <a:ext cx="4642228"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D12EA169-A2A5-D1CC-6884-C45059881EEE}"/>
              </a:ext>
            </a:extLst>
          </p:cNvPr>
          <p:cNvSpPr>
            <a:spLocks noGrp="1"/>
          </p:cNvSpPr>
          <p:nvPr>
            <p:ph type="title"/>
          </p:nvPr>
        </p:nvSpPr>
        <p:spPr>
          <a:xfrm>
            <a:off x="480607" y="1298448"/>
            <a:ext cx="3847930" cy="3255264"/>
          </a:xfrm>
        </p:spPr>
        <p:txBody>
          <a:bodyPr vert="horz" lIns="91440" tIns="45720" rIns="91440" bIns="45720" rtlCol="0" anchor="b">
            <a:normAutofit/>
          </a:bodyPr>
          <a:lstStyle/>
          <a:p>
            <a:r>
              <a:rPr lang="en-US" sz="5900" spc="-100"/>
              <a:t>Who Am I?</a:t>
            </a:r>
          </a:p>
        </p:txBody>
      </p:sp>
      <p:sp>
        <p:nvSpPr>
          <p:cNvPr id="24" name="Rectangle 23">
            <a:extLst>
              <a:ext uri="{FF2B5EF4-FFF2-40B4-BE49-F238E27FC236}">
                <a16:creationId xmlns:a16="http://schemas.microsoft.com/office/drawing/2014/main" id="{9EAD000C-FECC-4415-AB14-16AC3974C6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12727" y="758952"/>
            <a:ext cx="3379859" cy="3191490"/>
          </a:xfrm>
          <a:prstGeom prst="rect">
            <a:avLst/>
          </a:prstGeom>
          <a:solidFill>
            <a:srgbClr val="FFFFFF"/>
          </a:solidFill>
          <a:ln w="66675" cmpd="sng">
            <a:solidFill>
              <a:schemeClr val="bg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C4A9CF7B-6D34-42D7-9614-7AA8899261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38608" y="758952"/>
            <a:ext cx="2849303" cy="18309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58DEA40E-A1A6-474E-BE3B-A06C929EB7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12727" y="4115150"/>
            <a:ext cx="3379859" cy="1983897"/>
          </a:xfrm>
          <a:prstGeom prst="rect">
            <a:avLst/>
          </a:prstGeom>
          <a:solidFill>
            <a:srgbClr val="FFFFFF"/>
          </a:solidFill>
          <a:ln w="66675" cmpd="sng">
            <a:solidFill>
              <a:schemeClr val="bg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7472A6C1-76CF-4215-B818-52CFF4D7AA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38608" y="2722807"/>
            <a:ext cx="2849303" cy="3367097"/>
          </a:xfrm>
          <a:prstGeom prst="rect">
            <a:avLst/>
          </a:prstGeom>
          <a:solidFill>
            <a:srgbClr val="FFFFFF"/>
          </a:solidFill>
          <a:ln w="66675" cmpd="sng">
            <a:solidFill>
              <a:schemeClr val="bg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Run outline">
            <a:extLst>
              <a:ext uri="{FF2B5EF4-FFF2-40B4-BE49-F238E27FC236}">
                <a16:creationId xmlns:a16="http://schemas.microsoft.com/office/drawing/2014/main" id="{6A3406ED-FB70-F44B-830E-4E1BBBD5A69C}"/>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tretch>
            <a:fillRect/>
          </a:stretch>
        </p:blipFill>
        <p:spPr>
          <a:xfrm>
            <a:off x="5417903" y="1042986"/>
            <a:ext cx="1443039" cy="1443039"/>
          </a:xfrm>
          <a:prstGeom prst="rect">
            <a:avLst/>
          </a:prstGeom>
        </p:spPr>
      </p:pic>
      <p:sp>
        <p:nvSpPr>
          <p:cNvPr id="32" name="Rectangle 31">
            <a:extLst>
              <a:ext uri="{FF2B5EF4-FFF2-40B4-BE49-F238E27FC236}">
                <a16:creationId xmlns:a16="http://schemas.microsoft.com/office/drawing/2014/main" id="{E61CE9D6-3D74-4540-A98B-232824586A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pic>
        <p:nvPicPr>
          <p:cNvPr id="11" name="Graphic 10" descr="Deciduous tree outline">
            <a:extLst>
              <a:ext uri="{FF2B5EF4-FFF2-40B4-BE49-F238E27FC236}">
                <a16:creationId xmlns:a16="http://schemas.microsoft.com/office/drawing/2014/main" id="{3C0224A4-C520-E780-ADA9-8D7643AD42F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924121" y="1686356"/>
            <a:ext cx="1443039" cy="1443039"/>
          </a:xfrm>
          <a:prstGeom prst="rect">
            <a:avLst/>
          </a:prstGeom>
        </p:spPr>
      </p:pic>
      <p:pic>
        <p:nvPicPr>
          <p:cNvPr id="9" name="Graphic 8" descr="Rolling Pin outline">
            <a:extLst>
              <a:ext uri="{FF2B5EF4-FFF2-40B4-BE49-F238E27FC236}">
                <a16:creationId xmlns:a16="http://schemas.microsoft.com/office/drawing/2014/main" id="{AE69D74D-A666-F8C0-0A8E-FDFF489EDF4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553568" y="2496714"/>
            <a:ext cx="1443039" cy="1443039"/>
          </a:xfrm>
          <a:prstGeom prst="rect">
            <a:avLst/>
          </a:prstGeom>
        </p:spPr>
      </p:pic>
      <p:pic>
        <p:nvPicPr>
          <p:cNvPr id="6" name="Graphic 5" descr="Computer outline">
            <a:extLst>
              <a:ext uri="{FF2B5EF4-FFF2-40B4-BE49-F238E27FC236}">
                <a16:creationId xmlns:a16="http://schemas.microsoft.com/office/drawing/2014/main" id="{19ED5668-2A51-3705-E494-1F9EDC7DB51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778028" y="2744866"/>
            <a:ext cx="1528359" cy="1528359"/>
          </a:xfrm>
          <a:prstGeom prst="rect">
            <a:avLst/>
          </a:prstGeom>
        </p:spPr>
      </p:pic>
      <p:pic>
        <p:nvPicPr>
          <p:cNvPr id="8" name="Graphic 7" descr="Diploma roll outline">
            <a:extLst>
              <a:ext uri="{FF2B5EF4-FFF2-40B4-BE49-F238E27FC236}">
                <a16:creationId xmlns:a16="http://schemas.microsoft.com/office/drawing/2014/main" id="{E674053C-30DF-5BCD-240B-E0DCA5D71B4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rot="18842116">
            <a:off x="9694853" y="3284573"/>
            <a:ext cx="1967141" cy="1967141"/>
          </a:xfrm>
          <a:prstGeom prst="rect">
            <a:avLst/>
          </a:prstGeom>
        </p:spPr>
      </p:pic>
      <p:sp>
        <p:nvSpPr>
          <p:cNvPr id="10" name="TextBox 9">
            <a:extLst>
              <a:ext uri="{FF2B5EF4-FFF2-40B4-BE49-F238E27FC236}">
                <a16:creationId xmlns:a16="http://schemas.microsoft.com/office/drawing/2014/main" id="{79FD14AA-591B-F28C-8215-7450A2F88E59}"/>
              </a:ext>
            </a:extLst>
          </p:cNvPr>
          <p:cNvSpPr txBox="1"/>
          <p:nvPr/>
        </p:nvSpPr>
        <p:spPr>
          <a:xfrm rot="18974100">
            <a:off x="10334367" y="3866460"/>
            <a:ext cx="478464" cy="369332"/>
          </a:xfrm>
          <a:prstGeom prst="rect">
            <a:avLst/>
          </a:prstGeom>
          <a:noFill/>
        </p:spPr>
        <p:txBody>
          <a:bodyPr wrap="none" rtlCol="0">
            <a:spAutoFit/>
          </a:bodyPr>
          <a:lstStyle/>
          <a:p>
            <a:r>
              <a:rPr lang="en-US" b="1" dirty="0"/>
              <a:t>Dr.</a:t>
            </a:r>
          </a:p>
        </p:txBody>
      </p:sp>
      <p:pic>
        <p:nvPicPr>
          <p:cNvPr id="13" name="Graphic 12" descr="Periodic Graph outline">
            <a:extLst>
              <a:ext uri="{FF2B5EF4-FFF2-40B4-BE49-F238E27FC236}">
                <a16:creationId xmlns:a16="http://schemas.microsoft.com/office/drawing/2014/main" id="{C4D15C3F-ADC6-EA65-1011-17F251788863}"/>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8626020" y="4988630"/>
            <a:ext cx="914400" cy="914400"/>
          </a:xfrm>
          <a:prstGeom prst="rect">
            <a:avLst/>
          </a:prstGeom>
        </p:spPr>
      </p:pic>
      <p:pic>
        <p:nvPicPr>
          <p:cNvPr id="15" name="Graphic 14" descr="Scatterplot outline">
            <a:extLst>
              <a:ext uri="{FF2B5EF4-FFF2-40B4-BE49-F238E27FC236}">
                <a16:creationId xmlns:a16="http://schemas.microsoft.com/office/drawing/2014/main" id="{52EF2DA9-FE0A-3D65-91F6-152AA6793D0F}"/>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9553008" y="4988630"/>
            <a:ext cx="914400" cy="914400"/>
          </a:xfrm>
          <a:prstGeom prst="rect">
            <a:avLst/>
          </a:prstGeom>
        </p:spPr>
      </p:pic>
      <p:pic>
        <p:nvPicPr>
          <p:cNvPr id="19" name="Graphic 18" descr="Bar chart outline">
            <a:extLst>
              <a:ext uri="{FF2B5EF4-FFF2-40B4-BE49-F238E27FC236}">
                <a16:creationId xmlns:a16="http://schemas.microsoft.com/office/drawing/2014/main" id="{4C310D26-A60B-2D5E-7BBC-EC5802DE00A0}"/>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0487465" y="4988630"/>
            <a:ext cx="914400" cy="914400"/>
          </a:xfrm>
          <a:prstGeom prst="rect">
            <a:avLst/>
          </a:prstGeom>
        </p:spPr>
      </p:pic>
      <p:pic>
        <p:nvPicPr>
          <p:cNvPr id="4" name="Picture 2" descr="Progress Pride Flag Download - Make Badges">
            <a:extLst>
              <a:ext uri="{FF2B5EF4-FFF2-40B4-BE49-F238E27FC236}">
                <a16:creationId xmlns:a16="http://schemas.microsoft.com/office/drawing/2014/main" id="{E3C4DD0A-50C0-5970-4CE0-38470792B014}"/>
              </a:ext>
            </a:extLst>
          </p:cNvPr>
          <p:cNvPicPr>
            <a:picLocks noChangeAspect="1" noChangeArrowheads="1"/>
          </p:cNvPicPr>
          <p:nvPr/>
        </p:nvPicPr>
        <p:blipFill>
          <a:blip r:embed="rId18">
            <a:alphaModFix amt="20000"/>
            <a:extLst>
              <a:ext uri="{28A0092B-C50C-407E-A947-70E740481C1C}">
                <a14:useLocalDpi xmlns:a14="http://schemas.microsoft.com/office/drawing/2010/main" val="0"/>
              </a:ext>
            </a:extLst>
          </a:blip>
          <a:srcRect/>
          <a:stretch>
            <a:fillRect/>
          </a:stretch>
        </p:blipFill>
        <p:spPr bwMode="auto">
          <a:xfrm>
            <a:off x="6718958" y="5171644"/>
            <a:ext cx="1688677" cy="845217"/>
          </a:xfrm>
          <a:prstGeom prst="rect">
            <a:avLst/>
          </a:prstGeom>
          <a:noFill/>
          <a:extLst>
            <a:ext uri="{909E8E84-426E-40DD-AFC4-6F175D3DCCD1}">
              <a14:hiddenFill xmlns:a14="http://schemas.microsoft.com/office/drawing/2010/main">
                <a:solidFill>
                  <a:srgbClr val="FFFFFF"/>
                </a:solidFill>
              </a14:hiddenFill>
            </a:ext>
          </a:extLst>
        </p:spPr>
      </p:pic>
      <p:pic>
        <p:nvPicPr>
          <p:cNvPr id="12" name="Graphic 11" descr="Business Growth outline">
            <a:extLst>
              <a:ext uri="{FF2B5EF4-FFF2-40B4-BE49-F238E27FC236}">
                <a16:creationId xmlns:a16="http://schemas.microsoft.com/office/drawing/2014/main" id="{BA70DCEE-47AA-E958-C83C-EEEEC7DC1BD6}"/>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5888744" y="4205975"/>
            <a:ext cx="1896798" cy="1896798"/>
          </a:xfrm>
          <a:prstGeom prst="rect">
            <a:avLst/>
          </a:prstGeom>
        </p:spPr>
      </p:pic>
      <p:pic>
        <p:nvPicPr>
          <p:cNvPr id="1026" name="Picture 2" descr="Amazon.com : Black Lives Matter Flag 3x5ft Poly : Patio, Lawn &amp; Garden">
            <a:extLst>
              <a:ext uri="{FF2B5EF4-FFF2-40B4-BE49-F238E27FC236}">
                <a16:creationId xmlns:a16="http://schemas.microsoft.com/office/drawing/2014/main" id="{364A768E-0A0B-D88B-8F7D-27F93FBE8C8F}"/>
              </a:ext>
            </a:extLst>
          </p:cNvPr>
          <p:cNvPicPr>
            <a:picLocks noChangeAspect="1" noChangeArrowheads="1"/>
          </p:cNvPicPr>
          <p:nvPr/>
        </p:nvPicPr>
        <p:blipFill rotWithShape="1">
          <a:blip r:embed="rId21">
            <a:alphaModFix amt="21000"/>
            <a:extLst>
              <a:ext uri="{28A0092B-C50C-407E-A947-70E740481C1C}">
                <a14:useLocalDpi xmlns:a14="http://schemas.microsoft.com/office/drawing/2010/main" val="0"/>
              </a:ext>
            </a:extLst>
          </a:blip>
          <a:srcRect l="2982"/>
          <a:stretch/>
        </p:blipFill>
        <p:spPr bwMode="auto">
          <a:xfrm>
            <a:off x="5179753" y="4192523"/>
            <a:ext cx="1584379" cy="9791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11836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2864AC-5049-3BB5-4EC9-FC62E80AF6D0}"/>
              </a:ext>
            </a:extLst>
          </p:cNvPr>
          <p:cNvSpPr>
            <a:spLocks noGrp="1"/>
          </p:cNvSpPr>
          <p:nvPr>
            <p:ph type="title"/>
          </p:nvPr>
        </p:nvSpPr>
        <p:spPr/>
        <p:txBody>
          <a:bodyPr/>
          <a:lstStyle/>
          <a:p>
            <a:r>
              <a:rPr lang="en-US" dirty="0"/>
              <a:t>Who Are You?</a:t>
            </a:r>
          </a:p>
        </p:txBody>
      </p:sp>
      <p:sp>
        <p:nvSpPr>
          <p:cNvPr id="3" name="Content Placeholder 2">
            <a:extLst>
              <a:ext uri="{FF2B5EF4-FFF2-40B4-BE49-F238E27FC236}">
                <a16:creationId xmlns:a16="http://schemas.microsoft.com/office/drawing/2014/main" id="{44987BA5-3E19-47E8-E063-2A2122F97892}"/>
              </a:ext>
            </a:extLst>
          </p:cNvPr>
          <p:cNvSpPr>
            <a:spLocks noGrp="1"/>
          </p:cNvSpPr>
          <p:nvPr>
            <p:ph idx="1"/>
          </p:nvPr>
        </p:nvSpPr>
        <p:spPr>
          <a:xfrm>
            <a:off x="3869268" y="257175"/>
            <a:ext cx="7260695" cy="6386513"/>
          </a:xfrm>
        </p:spPr>
        <p:txBody>
          <a:bodyPr anchor="t">
            <a:normAutofit fontScale="92500"/>
          </a:bodyPr>
          <a:lstStyle/>
          <a:p>
            <a:r>
              <a:rPr lang="en-US" sz="3600" dirty="0"/>
              <a:t>Form groups of 3</a:t>
            </a:r>
          </a:p>
          <a:p>
            <a:r>
              <a:rPr lang="en-US" sz="3600" dirty="0"/>
              <a:t>Introduce yourselves </a:t>
            </a:r>
            <a:r>
              <a:rPr lang="en-US" sz="3600" dirty="0">
                <a:solidFill>
                  <a:schemeClr val="tx1">
                    <a:lumMod val="50000"/>
                    <a:lumOff val="50000"/>
                  </a:schemeClr>
                </a:solidFill>
              </a:rPr>
              <a:t>(name, pronouns)</a:t>
            </a:r>
          </a:p>
          <a:p>
            <a:r>
              <a:rPr lang="en-US" sz="3600" dirty="0"/>
              <a:t>Share:</a:t>
            </a:r>
          </a:p>
          <a:p>
            <a:pPr lvl="1"/>
            <a:r>
              <a:rPr lang="en-US" sz="3400" dirty="0"/>
              <a:t>A highlight of your winter break</a:t>
            </a:r>
          </a:p>
          <a:p>
            <a:r>
              <a:rPr lang="en-US" sz="3600" dirty="0"/>
              <a:t>Find 1 thing that your entire group has in common </a:t>
            </a:r>
            <a:r>
              <a:rPr lang="en-US" sz="3600" dirty="0">
                <a:solidFill>
                  <a:schemeClr val="tx1">
                    <a:lumMod val="50000"/>
                    <a:lumOff val="50000"/>
                  </a:schemeClr>
                </a:solidFill>
              </a:rPr>
              <a:t>(favorite color? hometown? left-handed? Be creative!) </a:t>
            </a:r>
          </a:p>
          <a:p>
            <a:r>
              <a:rPr lang="en-US" sz="3600" dirty="0"/>
              <a:t>After about 5 minutes we will go around, introduce ourselves, and share what each group has in common</a:t>
            </a:r>
          </a:p>
        </p:txBody>
      </p:sp>
    </p:spTree>
    <p:extLst>
      <p:ext uri="{BB962C8B-B14F-4D97-AF65-F5344CB8AC3E}">
        <p14:creationId xmlns:p14="http://schemas.microsoft.com/office/powerpoint/2010/main" val="14902614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2864AC-5049-3BB5-4EC9-FC62E80AF6D0}"/>
              </a:ext>
            </a:extLst>
          </p:cNvPr>
          <p:cNvSpPr>
            <a:spLocks noGrp="1"/>
          </p:cNvSpPr>
          <p:nvPr>
            <p:ph type="title"/>
          </p:nvPr>
        </p:nvSpPr>
        <p:spPr/>
        <p:txBody>
          <a:bodyPr/>
          <a:lstStyle/>
          <a:p>
            <a:r>
              <a:rPr lang="en-US" dirty="0"/>
              <a:t>Who Are You?</a:t>
            </a:r>
          </a:p>
        </p:txBody>
      </p:sp>
      <p:sp>
        <p:nvSpPr>
          <p:cNvPr id="3" name="Content Placeholder 2">
            <a:extLst>
              <a:ext uri="{FF2B5EF4-FFF2-40B4-BE49-F238E27FC236}">
                <a16:creationId xmlns:a16="http://schemas.microsoft.com/office/drawing/2014/main" id="{44987BA5-3E19-47E8-E063-2A2122F97892}"/>
              </a:ext>
            </a:extLst>
          </p:cNvPr>
          <p:cNvSpPr>
            <a:spLocks noGrp="1"/>
          </p:cNvSpPr>
          <p:nvPr>
            <p:ph idx="1"/>
          </p:nvPr>
        </p:nvSpPr>
        <p:spPr>
          <a:xfrm>
            <a:off x="3869268" y="568036"/>
            <a:ext cx="7260695" cy="6075652"/>
          </a:xfrm>
        </p:spPr>
        <p:txBody>
          <a:bodyPr anchor="t">
            <a:normAutofit/>
          </a:bodyPr>
          <a:lstStyle/>
          <a:p>
            <a:r>
              <a:rPr lang="en-US" sz="3200" dirty="0"/>
              <a:t>Form </a:t>
            </a:r>
            <a:r>
              <a:rPr lang="en-US" sz="3200" b="1" dirty="0">
                <a:highlight>
                  <a:srgbClr val="FFFF00"/>
                </a:highlight>
              </a:rPr>
              <a:t>new groups</a:t>
            </a:r>
            <a:r>
              <a:rPr lang="en-US" sz="3200" b="1" dirty="0"/>
              <a:t> </a:t>
            </a:r>
            <a:r>
              <a:rPr lang="en-US" sz="3200" dirty="0"/>
              <a:t>of 3 </a:t>
            </a:r>
            <a:r>
              <a:rPr lang="en-US" sz="3200" dirty="0">
                <a:solidFill>
                  <a:schemeClr val="tx1">
                    <a:lumMod val="50000"/>
                    <a:lumOff val="50000"/>
                  </a:schemeClr>
                </a:solidFill>
              </a:rPr>
              <a:t>(move around!)</a:t>
            </a:r>
          </a:p>
          <a:p>
            <a:r>
              <a:rPr lang="en-US" sz="3200" dirty="0"/>
              <a:t>Introduce yourselves </a:t>
            </a:r>
            <a:r>
              <a:rPr lang="en-US" sz="3200" dirty="0">
                <a:solidFill>
                  <a:schemeClr val="tx1">
                    <a:lumMod val="50000"/>
                    <a:lumOff val="50000"/>
                  </a:schemeClr>
                </a:solidFill>
              </a:rPr>
              <a:t>(name, pronouns)</a:t>
            </a:r>
          </a:p>
          <a:p>
            <a:r>
              <a:rPr lang="en-US" sz="3200" dirty="0"/>
              <a:t>Share:</a:t>
            </a:r>
          </a:p>
          <a:p>
            <a:pPr lvl="1"/>
            <a:r>
              <a:rPr lang="en-US" sz="3200" dirty="0"/>
              <a:t>Would you rather live in a mansion that you can never leave OR live in a camper van and move as often as you want?</a:t>
            </a:r>
          </a:p>
          <a:p>
            <a:r>
              <a:rPr lang="en-US" sz="3200" dirty="0"/>
              <a:t>After about 5 minutes we will go around, introduce ourselves, and share our would you rather answers</a:t>
            </a:r>
          </a:p>
        </p:txBody>
      </p:sp>
    </p:spTree>
    <p:extLst>
      <p:ext uri="{BB962C8B-B14F-4D97-AF65-F5344CB8AC3E}">
        <p14:creationId xmlns:p14="http://schemas.microsoft.com/office/powerpoint/2010/main" val="41603897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2864AC-5049-3BB5-4EC9-FC62E80AF6D0}"/>
              </a:ext>
            </a:extLst>
          </p:cNvPr>
          <p:cNvSpPr>
            <a:spLocks noGrp="1"/>
          </p:cNvSpPr>
          <p:nvPr>
            <p:ph type="title"/>
          </p:nvPr>
        </p:nvSpPr>
        <p:spPr/>
        <p:txBody>
          <a:bodyPr/>
          <a:lstStyle/>
          <a:p>
            <a:r>
              <a:rPr lang="en-US" dirty="0"/>
              <a:t>Who Are You?</a:t>
            </a:r>
          </a:p>
        </p:txBody>
      </p:sp>
      <p:sp>
        <p:nvSpPr>
          <p:cNvPr id="3" name="Content Placeholder 2">
            <a:extLst>
              <a:ext uri="{FF2B5EF4-FFF2-40B4-BE49-F238E27FC236}">
                <a16:creationId xmlns:a16="http://schemas.microsoft.com/office/drawing/2014/main" id="{44987BA5-3E19-47E8-E063-2A2122F97892}"/>
              </a:ext>
            </a:extLst>
          </p:cNvPr>
          <p:cNvSpPr>
            <a:spLocks noGrp="1"/>
          </p:cNvSpPr>
          <p:nvPr>
            <p:ph idx="1"/>
          </p:nvPr>
        </p:nvSpPr>
        <p:spPr>
          <a:xfrm>
            <a:off x="3869268" y="762000"/>
            <a:ext cx="7260695" cy="5881688"/>
          </a:xfrm>
        </p:spPr>
        <p:txBody>
          <a:bodyPr anchor="t">
            <a:normAutofit/>
          </a:bodyPr>
          <a:lstStyle/>
          <a:p>
            <a:r>
              <a:rPr lang="en-US" sz="2800" dirty="0"/>
              <a:t>Form </a:t>
            </a:r>
            <a:r>
              <a:rPr lang="en-US" sz="2800" b="1" dirty="0">
                <a:highlight>
                  <a:srgbClr val="FFFF00"/>
                </a:highlight>
              </a:rPr>
              <a:t>new new groups</a:t>
            </a:r>
            <a:r>
              <a:rPr lang="en-US" sz="2800" b="1" dirty="0"/>
              <a:t> </a:t>
            </a:r>
            <a:r>
              <a:rPr lang="en-US" sz="2800" dirty="0"/>
              <a:t>of 3 </a:t>
            </a:r>
            <a:r>
              <a:rPr lang="en-US" sz="2800" dirty="0">
                <a:solidFill>
                  <a:schemeClr val="tx1">
                    <a:lumMod val="50000"/>
                    <a:lumOff val="50000"/>
                  </a:schemeClr>
                </a:solidFill>
              </a:rPr>
              <a:t>(move around!)</a:t>
            </a:r>
          </a:p>
          <a:p>
            <a:r>
              <a:rPr lang="en-US" sz="2800" dirty="0"/>
              <a:t>Introduce yourselves </a:t>
            </a:r>
            <a:r>
              <a:rPr lang="en-US" sz="2800" dirty="0">
                <a:solidFill>
                  <a:schemeClr val="tx1">
                    <a:lumMod val="50000"/>
                    <a:lumOff val="50000"/>
                  </a:schemeClr>
                </a:solidFill>
              </a:rPr>
              <a:t>(name, pronouns)</a:t>
            </a:r>
          </a:p>
          <a:p>
            <a:r>
              <a:rPr lang="en-US" sz="2800" dirty="0"/>
              <a:t>Share:</a:t>
            </a:r>
          </a:p>
          <a:p>
            <a:pPr lvl="1"/>
            <a:r>
              <a:rPr lang="en-US" sz="2800" dirty="0"/>
              <a:t>Would you rather have the ability to teleport OR be able to breath underwater? </a:t>
            </a:r>
          </a:p>
          <a:p>
            <a:r>
              <a:rPr lang="en-US" sz="3200" dirty="0"/>
              <a:t>After about 5 minutes we will go around, introduce ourselves, and share our would you rather answers</a:t>
            </a:r>
          </a:p>
          <a:p>
            <a:pPr lvl="1"/>
            <a:endParaRPr lang="en-US" sz="2800" dirty="0"/>
          </a:p>
        </p:txBody>
      </p:sp>
    </p:spTree>
    <p:extLst>
      <p:ext uri="{BB962C8B-B14F-4D97-AF65-F5344CB8AC3E}">
        <p14:creationId xmlns:p14="http://schemas.microsoft.com/office/powerpoint/2010/main" val="34920199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60817C-0056-440A-1378-776BDB251F3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F1D69E7-A635-B1A0-1899-EE3D46B109DF}"/>
              </a:ext>
            </a:extLst>
          </p:cNvPr>
          <p:cNvSpPr>
            <a:spLocks noGrp="1"/>
          </p:cNvSpPr>
          <p:nvPr>
            <p:ph idx="1"/>
          </p:nvPr>
        </p:nvSpPr>
        <p:spPr/>
        <p:txBody>
          <a:bodyPr/>
          <a:lstStyle/>
          <a:p>
            <a:r>
              <a:rPr lang="en-US" dirty="0"/>
              <a:t>Name tags!</a:t>
            </a:r>
          </a:p>
        </p:txBody>
      </p:sp>
    </p:spTree>
    <p:extLst>
      <p:ext uri="{BB962C8B-B14F-4D97-AF65-F5344CB8AC3E}">
        <p14:creationId xmlns:p14="http://schemas.microsoft.com/office/powerpoint/2010/main" val="811453595"/>
      </p:ext>
    </p:extLst>
  </p:cSld>
  <p:clrMapOvr>
    <a:masterClrMapping/>
  </p:clrMapOvr>
</p:sld>
</file>

<file path=ppt/theme/theme1.xml><?xml version="1.0" encoding="utf-8"?>
<a:theme xmlns:a="http://schemas.openxmlformats.org/drawingml/2006/main" name="Frame">
  <a:themeElements>
    <a:clrScheme name="Frame">
      <a:dk1>
        <a:srgbClr val="2F2B20"/>
      </a:dk1>
      <a:lt1>
        <a:srgbClr val="FFFFFF"/>
      </a:lt1>
      <a:dk2>
        <a:srgbClr val="675E47"/>
      </a:dk2>
      <a:lt2>
        <a:srgbClr val="DFDCB7"/>
      </a:lt2>
      <a:accent1>
        <a:srgbClr val="A9A57C"/>
      </a:accent1>
      <a:accent2>
        <a:srgbClr val="9CBEBD"/>
      </a:accent2>
      <a:accent3>
        <a:srgbClr val="D2CB6C"/>
      </a:accent3>
      <a:accent4>
        <a:srgbClr val="95A39D"/>
      </a:accent4>
      <a:accent5>
        <a:srgbClr val="C89F5D"/>
      </a:accent5>
      <a:accent6>
        <a:srgbClr val="B1A089"/>
      </a:accent6>
      <a:hlink>
        <a:srgbClr val="D25814"/>
      </a:hlink>
      <a:folHlink>
        <a:srgbClr val="849A0A"/>
      </a:folHlink>
    </a:clrScheme>
    <a:fontScheme name="Frame">
      <a:maj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Frame">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Frame" id="{F226E7A2-7162-461C-9490-D27D9DC04E43}" vid="{18A1B607-7BAE-46D6-8090-545AC7BDD73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{44CAA6D2-73C3-084C-8F3A-B537DB3AE7AC}tf10001124</Template>
  <TotalTime>241</TotalTime>
  <Words>1540</Words>
  <Application>Microsoft Macintosh PowerPoint</Application>
  <PresentationFormat>Widescreen</PresentationFormat>
  <Paragraphs>209</Paragraphs>
  <Slides>33</Slides>
  <Notes>17</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33</vt:i4>
      </vt:variant>
    </vt:vector>
  </HeadingPairs>
  <TitlesOfParts>
    <vt:vector size="43" baseType="lpstr">
      <vt:lpstr>Arial</vt:lpstr>
      <vt:lpstr>Calibri</vt:lpstr>
      <vt:lpstr>Cambria Math</vt:lpstr>
      <vt:lpstr>Corbel</vt:lpstr>
      <vt:lpstr>Courier</vt:lpstr>
      <vt:lpstr>FreightSansW01</vt:lpstr>
      <vt:lpstr>Google Sans</vt:lpstr>
      <vt:lpstr>nyt-magsans</vt:lpstr>
      <vt:lpstr>Wingdings 2</vt:lpstr>
      <vt:lpstr>Frame</vt:lpstr>
      <vt:lpstr>Intro to Coding with Python– Welcome!</vt:lpstr>
      <vt:lpstr>Plan for Today</vt:lpstr>
      <vt:lpstr>Who Am I?</vt:lpstr>
      <vt:lpstr>Who Am I?</vt:lpstr>
      <vt:lpstr>Who Am I?</vt:lpstr>
      <vt:lpstr>Who Are You?</vt:lpstr>
      <vt:lpstr>Who Are You?</vt:lpstr>
      <vt:lpstr>Who Are You?</vt:lpstr>
      <vt:lpstr>PowerPoint Presentation</vt:lpstr>
      <vt:lpstr>What You Will Learn &amp; Logistics </vt:lpstr>
      <vt:lpstr>What Is This Class?</vt:lpstr>
      <vt:lpstr>**Important Info** </vt:lpstr>
      <vt:lpstr>**Important Info** </vt:lpstr>
      <vt:lpstr>**Important Info** </vt:lpstr>
      <vt:lpstr>**Important Info** </vt:lpstr>
      <vt:lpstr>Now the good stuff</vt:lpstr>
      <vt:lpstr>What is a Computer?</vt:lpstr>
      <vt:lpstr>What is a Computer?</vt:lpstr>
      <vt:lpstr>Computation (def.)</vt:lpstr>
      <vt:lpstr>Original “Computers” </vt:lpstr>
      <vt:lpstr>First Electronic Computer</vt:lpstr>
      <vt:lpstr>First Electronic Computer</vt:lpstr>
      <vt:lpstr>First Electronic Computer</vt:lpstr>
      <vt:lpstr>Original “Computers” </vt:lpstr>
      <vt:lpstr>Original “Computers”  Programmers</vt:lpstr>
      <vt:lpstr>Programmers</vt:lpstr>
      <vt:lpstr>Activity: computational thinking</vt:lpstr>
      <vt:lpstr>Activity: computational thinking</vt:lpstr>
      <vt:lpstr>Activity: computational thinking</vt:lpstr>
      <vt:lpstr>Activity: computational thinking</vt:lpstr>
      <vt:lpstr>Activity: computational thinking</vt:lpstr>
      <vt:lpstr>Discussion</vt:lpstr>
      <vt:lpstr>Computer science (def.)</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Science for Everyone – Welcome!</dc:title>
  <dc:creator>Mosca, Ab</dc:creator>
  <cp:lastModifiedBy>Mosca, Ab E.</cp:lastModifiedBy>
  <cp:revision>13</cp:revision>
  <dcterms:created xsi:type="dcterms:W3CDTF">2023-08-03T18:49:17Z</dcterms:created>
  <dcterms:modified xsi:type="dcterms:W3CDTF">2024-01-16T19:10:29Z</dcterms:modified>
</cp:coreProperties>
</file>